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18288000" cy="10287000"/>
  <p:notesSz cx="6858000" cy="9144000"/>
  <p:embeddedFontLst>
    <p:embeddedFont>
      <p:font typeface="Arimo" panose="020B0604020202020204" charset="0"/>
      <p:regular r:id="rId9"/>
    </p:embeddedFont>
    <p:embeddedFont>
      <p:font typeface="Roboto" panose="02000000000000000000" pitchFamily="2" charset="0"/>
      <p:regular r:id="rId10"/>
    </p:embeddedFont>
    <p:embeddedFont>
      <p:font typeface="Roboto Bold" panose="020B0604020202020204" charset="0"/>
      <p:regular r:id="rId1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27.02.2026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2/27/2026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2/27/2026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2/27/2026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2/27/2026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2/27/2026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2/27/2026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2/27/2026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Relationship Id="rId9" Type="http://schemas.openxmlformats.org/officeDocument/2006/relationships/image" Target="../media/image20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C7E0E7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9F5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0" y="0"/>
            <a:ext cx="7200900" cy="10287000"/>
            <a:chOff x="0" y="0"/>
            <a:chExt cx="9601200" cy="13716000"/>
          </a:xfrm>
        </p:grpSpPr>
        <p:sp>
          <p:nvSpPr>
            <p:cNvPr id="7" name="Freeform 7" descr="preencoded.png"/>
            <p:cNvSpPr/>
            <p:nvPr/>
          </p:nvSpPr>
          <p:spPr>
            <a:xfrm>
              <a:off x="0" y="0"/>
              <a:ext cx="9601200" cy="13716000"/>
            </a:xfrm>
            <a:custGeom>
              <a:avLst/>
              <a:gdLst/>
              <a:ahLst/>
              <a:cxnLst/>
              <a:rect l="l" t="t" r="r" b="b"/>
              <a:pathLst>
                <a:path w="9601200" h="13716000">
                  <a:moveTo>
                    <a:pt x="0" y="0"/>
                  </a:moveTo>
                  <a:lnTo>
                    <a:pt x="9601200" y="0"/>
                  </a:lnTo>
                  <a:lnTo>
                    <a:pt x="96012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7850238" y="2708519"/>
            <a:ext cx="4750296" cy="9001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dirty="0" err="1">
                <a:solidFill>
                  <a:srgbClr val="2E3C4E"/>
                </a:solidFill>
                <a:latin typeface="Arimo"/>
                <a:ea typeface="Arimo"/>
                <a:cs typeface="Arimo"/>
                <a:sym typeface="Arimo"/>
              </a:rPr>
              <a:t>TalentMatrix</a:t>
            </a:r>
            <a:r>
              <a:rPr lang="en-US" sz="5562" dirty="0">
                <a:solidFill>
                  <a:srgbClr val="2E3C4E"/>
                </a:solidFill>
                <a:latin typeface="Arimo"/>
                <a:ea typeface="Arimo"/>
                <a:cs typeface="Arimo"/>
                <a:sym typeface="Arimo"/>
              </a:rPr>
              <a:t> AI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850238" y="3726952"/>
            <a:ext cx="9445523" cy="14555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62"/>
              </a:lnSpc>
            </a:pPr>
            <a:r>
              <a:rPr lang="en-US" sz="4437">
                <a:solidFill>
                  <a:srgbClr val="2E3C4E"/>
                </a:solidFill>
                <a:latin typeface="Arimo"/>
                <a:ea typeface="Arimo"/>
                <a:cs typeface="Arimo"/>
                <a:sym typeface="Arimo"/>
              </a:rPr>
              <a:t>AI-Powered Skill-Based Internship Matching Platform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850238" y="5531491"/>
            <a:ext cx="9445523" cy="501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187" b="1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👩‍💻</a:t>
            </a:r>
            <a:r>
              <a:rPr lang="en-US" sz="2187">
                <a:solidFill>
                  <a:srgbClr val="384653"/>
                </a:solidFill>
                <a:latin typeface="Roboto"/>
                <a:ea typeface="Roboto"/>
                <a:cs typeface="Roboto"/>
                <a:sym typeface="Roboto"/>
              </a:rPr>
              <a:t> Hackathon – Round 1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850238" y="6275632"/>
            <a:ext cx="9445523" cy="4079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187" b="1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👥</a:t>
            </a:r>
            <a:r>
              <a:rPr lang="en-US" sz="2187">
                <a:solidFill>
                  <a:srgbClr val="384653"/>
                </a:solidFill>
                <a:latin typeface="Roboto"/>
                <a:ea typeface="Roboto"/>
                <a:cs typeface="Roboto"/>
                <a:sym typeface="Roboto"/>
              </a:rPr>
              <a:t> Tech Titans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850238" y="7019773"/>
            <a:ext cx="9445523" cy="4079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187" b="1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🏫</a:t>
            </a:r>
            <a:r>
              <a:rPr lang="en-US" sz="2187">
                <a:solidFill>
                  <a:srgbClr val="384653"/>
                </a:solidFill>
                <a:latin typeface="Roboto"/>
                <a:ea typeface="Roboto"/>
                <a:cs typeface="Roboto"/>
                <a:sym typeface="Roboto"/>
              </a:rPr>
              <a:t> PBR VITS,Kavali.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C7E0E7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9F5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1087100" y="0"/>
            <a:ext cx="7200900" cy="10287000"/>
            <a:chOff x="0" y="0"/>
            <a:chExt cx="9601200" cy="13716000"/>
          </a:xfrm>
        </p:grpSpPr>
        <p:sp>
          <p:nvSpPr>
            <p:cNvPr id="7" name="Freeform 7" descr="preencoded.png"/>
            <p:cNvSpPr/>
            <p:nvPr/>
          </p:nvSpPr>
          <p:spPr>
            <a:xfrm>
              <a:off x="0" y="0"/>
              <a:ext cx="9601200" cy="13716000"/>
            </a:xfrm>
            <a:custGeom>
              <a:avLst/>
              <a:gdLst/>
              <a:ahLst/>
              <a:cxnLst/>
              <a:rect l="l" t="t" r="r" b="b"/>
              <a:pathLst>
                <a:path w="9601200" h="13716000">
                  <a:moveTo>
                    <a:pt x="0" y="0"/>
                  </a:moveTo>
                  <a:lnTo>
                    <a:pt x="9601200" y="0"/>
                  </a:lnTo>
                  <a:lnTo>
                    <a:pt x="96012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992238" y="1146572"/>
            <a:ext cx="7299122" cy="9431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>
                <a:solidFill>
                  <a:srgbClr val="2E3C4E"/>
                </a:solidFill>
                <a:latin typeface="Arimo"/>
                <a:ea typeface="Arimo"/>
                <a:cs typeface="Arimo"/>
                <a:sym typeface="Arimo"/>
              </a:rPr>
              <a:t>The Current Challenge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973188" y="2495845"/>
            <a:ext cx="9483623" cy="1719558"/>
            <a:chOff x="0" y="0"/>
            <a:chExt cx="12644831" cy="2292744"/>
          </a:xfrm>
        </p:grpSpPr>
        <p:sp>
          <p:nvSpPr>
            <p:cNvPr id="10" name="Freeform 10"/>
            <p:cNvSpPr/>
            <p:nvPr/>
          </p:nvSpPr>
          <p:spPr>
            <a:xfrm>
              <a:off x="25400" y="25400"/>
              <a:ext cx="12594082" cy="2241931"/>
            </a:xfrm>
            <a:custGeom>
              <a:avLst/>
              <a:gdLst/>
              <a:ahLst/>
              <a:cxnLst/>
              <a:rect l="l" t="t" r="r" b="b"/>
              <a:pathLst>
                <a:path w="12594082" h="2241931">
                  <a:moveTo>
                    <a:pt x="0" y="243840"/>
                  </a:moveTo>
                  <a:cubicBezTo>
                    <a:pt x="0" y="109220"/>
                    <a:pt x="111252" y="0"/>
                    <a:pt x="248412" y="0"/>
                  </a:cubicBezTo>
                  <a:lnTo>
                    <a:pt x="12345670" y="0"/>
                  </a:lnTo>
                  <a:cubicBezTo>
                    <a:pt x="12482830" y="0"/>
                    <a:pt x="12594082" y="109220"/>
                    <a:pt x="12594082" y="243840"/>
                  </a:cubicBezTo>
                  <a:lnTo>
                    <a:pt x="12594082" y="1998091"/>
                  </a:lnTo>
                  <a:cubicBezTo>
                    <a:pt x="12594082" y="2132711"/>
                    <a:pt x="12482830" y="2241931"/>
                    <a:pt x="12345670" y="2241931"/>
                  </a:cubicBezTo>
                  <a:lnTo>
                    <a:pt x="248412" y="2241931"/>
                  </a:lnTo>
                  <a:cubicBezTo>
                    <a:pt x="111252" y="2241931"/>
                    <a:pt x="0" y="2132711"/>
                    <a:pt x="0" y="1998091"/>
                  </a:cubicBezTo>
                  <a:close/>
                </a:path>
              </a:pathLst>
            </a:custGeom>
            <a:solidFill>
              <a:srgbClr val="FAF9F5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0" y="0"/>
              <a:ext cx="12644882" cy="2292731"/>
            </a:xfrm>
            <a:custGeom>
              <a:avLst/>
              <a:gdLst/>
              <a:ahLst/>
              <a:cxnLst/>
              <a:rect l="l" t="t" r="r" b="b"/>
              <a:pathLst>
                <a:path w="12644882" h="2292731">
                  <a:moveTo>
                    <a:pt x="0" y="269240"/>
                  </a:moveTo>
                  <a:cubicBezTo>
                    <a:pt x="0" y="120142"/>
                    <a:pt x="123063" y="0"/>
                    <a:pt x="273812" y="0"/>
                  </a:cubicBezTo>
                  <a:lnTo>
                    <a:pt x="12371070" y="0"/>
                  </a:lnTo>
                  <a:lnTo>
                    <a:pt x="12371070" y="25400"/>
                  </a:lnTo>
                  <a:lnTo>
                    <a:pt x="12371070" y="0"/>
                  </a:lnTo>
                  <a:cubicBezTo>
                    <a:pt x="12521819" y="0"/>
                    <a:pt x="12644882" y="120142"/>
                    <a:pt x="12644882" y="269240"/>
                  </a:cubicBezTo>
                  <a:lnTo>
                    <a:pt x="12619482" y="269240"/>
                  </a:lnTo>
                  <a:lnTo>
                    <a:pt x="12644882" y="269240"/>
                  </a:lnTo>
                  <a:lnTo>
                    <a:pt x="12644882" y="2023491"/>
                  </a:lnTo>
                  <a:lnTo>
                    <a:pt x="12619482" y="2023491"/>
                  </a:lnTo>
                  <a:lnTo>
                    <a:pt x="12644882" y="2023491"/>
                  </a:lnTo>
                  <a:cubicBezTo>
                    <a:pt x="12644882" y="2172589"/>
                    <a:pt x="12521819" y="2292731"/>
                    <a:pt x="12371070" y="2292731"/>
                  </a:cubicBezTo>
                  <a:lnTo>
                    <a:pt x="12371070" y="2267331"/>
                  </a:lnTo>
                  <a:lnTo>
                    <a:pt x="12371070" y="2292731"/>
                  </a:lnTo>
                  <a:lnTo>
                    <a:pt x="273812" y="2292731"/>
                  </a:lnTo>
                  <a:lnTo>
                    <a:pt x="273812" y="2267331"/>
                  </a:lnTo>
                  <a:lnTo>
                    <a:pt x="273812" y="2292731"/>
                  </a:lnTo>
                  <a:cubicBezTo>
                    <a:pt x="123063" y="2292731"/>
                    <a:pt x="0" y="2172589"/>
                    <a:pt x="0" y="2023491"/>
                  </a:cubicBezTo>
                  <a:lnTo>
                    <a:pt x="0" y="269240"/>
                  </a:lnTo>
                  <a:lnTo>
                    <a:pt x="25400" y="269240"/>
                  </a:lnTo>
                  <a:lnTo>
                    <a:pt x="0" y="269240"/>
                  </a:lnTo>
                  <a:moveTo>
                    <a:pt x="50800" y="269240"/>
                  </a:moveTo>
                  <a:lnTo>
                    <a:pt x="50800" y="2023491"/>
                  </a:lnTo>
                  <a:lnTo>
                    <a:pt x="25400" y="2023491"/>
                  </a:lnTo>
                  <a:lnTo>
                    <a:pt x="50800" y="2023491"/>
                  </a:lnTo>
                  <a:cubicBezTo>
                    <a:pt x="50800" y="2143633"/>
                    <a:pt x="150241" y="2241931"/>
                    <a:pt x="273812" y="2241931"/>
                  </a:cubicBezTo>
                  <a:lnTo>
                    <a:pt x="12371070" y="2241931"/>
                  </a:lnTo>
                  <a:cubicBezTo>
                    <a:pt x="12494640" y="2241931"/>
                    <a:pt x="12594082" y="2143760"/>
                    <a:pt x="12594082" y="2023491"/>
                  </a:cubicBezTo>
                  <a:lnTo>
                    <a:pt x="12594082" y="269240"/>
                  </a:lnTo>
                  <a:cubicBezTo>
                    <a:pt x="12594082" y="149098"/>
                    <a:pt x="12494640" y="50800"/>
                    <a:pt x="12371070" y="50800"/>
                  </a:cubicBezTo>
                  <a:lnTo>
                    <a:pt x="273812" y="50800"/>
                  </a:lnTo>
                  <a:lnTo>
                    <a:pt x="273812" y="25400"/>
                  </a:lnTo>
                  <a:lnTo>
                    <a:pt x="273812" y="50800"/>
                  </a:lnTo>
                  <a:cubicBezTo>
                    <a:pt x="150241" y="50800"/>
                    <a:pt x="50800" y="148971"/>
                    <a:pt x="50800" y="269240"/>
                  </a:cubicBezTo>
                  <a:close/>
                </a:path>
              </a:pathLst>
            </a:custGeom>
            <a:solidFill>
              <a:srgbClr val="BFD3D8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954138" y="2514895"/>
            <a:ext cx="152400" cy="1681458"/>
            <a:chOff x="0" y="0"/>
            <a:chExt cx="203200" cy="2241944"/>
          </a:xfrm>
        </p:grpSpPr>
        <p:sp>
          <p:nvSpPr>
            <p:cNvPr id="13" name="Freeform 13" descr="preencoded.png"/>
            <p:cNvSpPr/>
            <p:nvPr/>
          </p:nvSpPr>
          <p:spPr>
            <a:xfrm>
              <a:off x="0" y="0"/>
              <a:ext cx="203200" cy="2241931"/>
            </a:xfrm>
            <a:custGeom>
              <a:avLst/>
              <a:gdLst/>
              <a:ahLst/>
              <a:cxnLst/>
              <a:rect l="l" t="t" r="r" b="b"/>
              <a:pathLst>
                <a:path w="203200" h="2241931">
                  <a:moveTo>
                    <a:pt x="0" y="0"/>
                  </a:moveTo>
                  <a:lnTo>
                    <a:pt x="203200" y="0"/>
                  </a:lnTo>
                  <a:lnTo>
                    <a:pt x="203200" y="2241931"/>
                  </a:lnTo>
                  <a:lnTo>
                    <a:pt x="0" y="22419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132" b="-133"/>
              </a:stretch>
            </a:blipFill>
          </p:spPr>
        </p:sp>
      </p:grpSp>
      <p:sp>
        <p:nvSpPr>
          <p:cNvPr id="14" name="TextBox 14"/>
          <p:cNvSpPr txBox="1"/>
          <p:nvPr/>
        </p:nvSpPr>
        <p:spPr>
          <a:xfrm>
            <a:off x="1428159" y="2798416"/>
            <a:ext cx="4019998" cy="481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384653"/>
                </a:solidFill>
                <a:latin typeface="Arimo"/>
                <a:ea typeface="Arimo"/>
                <a:cs typeface="Arimo"/>
                <a:sym typeface="Arimo"/>
              </a:rPr>
              <a:t>Resume-Centric Filtering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428159" y="3373336"/>
            <a:ext cx="8687991" cy="501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187">
                <a:solidFill>
                  <a:srgbClr val="384653"/>
                </a:solidFill>
                <a:latin typeface="Roboto"/>
                <a:ea typeface="Roboto"/>
                <a:cs typeface="Roboto"/>
                <a:sym typeface="Roboto"/>
              </a:rPr>
              <a:t>Over-reliance on CVs, overlooking true potential.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973188" y="4460824"/>
            <a:ext cx="9483623" cy="1719558"/>
            <a:chOff x="0" y="0"/>
            <a:chExt cx="12644831" cy="2292744"/>
          </a:xfrm>
        </p:grpSpPr>
        <p:sp>
          <p:nvSpPr>
            <p:cNvPr id="17" name="Freeform 17"/>
            <p:cNvSpPr/>
            <p:nvPr/>
          </p:nvSpPr>
          <p:spPr>
            <a:xfrm>
              <a:off x="25400" y="25400"/>
              <a:ext cx="12594082" cy="2241931"/>
            </a:xfrm>
            <a:custGeom>
              <a:avLst/>
              <a:gdLst/>
              <a:ahLst/>
              <a:cxnLst/>
              <a:rect l="l" t="t" r="r" b="b"/>
              <a:pathLst>
                <a:path w="12594082" h="2241931">
                  <a:moveTo>
                    <a:pt x="0" y="243840"/>
                  </a:moveTo>
                  <a:cubicBezTo>
                    <a:pt x="0" y="109220"/>
                    <a:pt x="111252" y="0"/>
                    <a:pt x="248412" y="0"/>
                  </a:cubicBezTo>
                  <a:lnTo>
                    <a:pt x="12345670" y="0"/>
                  </a:lnTo>
                  <a:cubicBezTo>
                    <a:pt x="12482830" y="0"/>
                    <a:pt x="12594082" y="109220"/>
                    <a:pt x="12594082" y="243840"/>
                  </a:cubicBezTo>
                  <a:lnTo>
                    <a:pt x="12594082" y="1998091"/>
                  </a:lnTo>
                  <a:cubicBezTo>
                    <a:pt x="12594082" y="2132711"/>
                    <a:pt x="12482830" y="2241931"/>
                    <a:pt x="12345670" y="2241931"/>
                  </a:cubicBezTo>
                  <a:lnTo>
                    <a:pt x="248412" y="2241931"/>
                  </a:lnTo>
                  <a:cubicBezTo>
                    <a:pt x="111252" y="2241931"/>
                    <a:pt x="0" y="2132711"/>
                    <a:pt x="0" y="1998091"/>
                  </a:cubicBezTo>
                  <a:close/>
                </a:path>
              </a:pathLst>
            </a:custGeom>
            <a:solidFill>
              <a:srgbClr val="FAF9F5"/>
            </a:solidFill>
          </p:spPr>
        </p:sp>
        <p:sp>
          <p:nvSpPr>
            <p:cNvPr id="18" name="Freeform 18"/>
            <p:cNvSpPr/>
            <p:nvPr/>
          </p:nvSpPr>
          <p:spPr>
            <a:xfrm>
              <a:off x="0" y="0"/>
              <a:ext cx="12644882" cy="2292731"/>
            </a:xfrm>
            <a:custGeom>
              <a:avLst/>
              <a:gdLst/>
              <a:ahLst/>
              <a:cxnLst/>
              <a:rect l="l" t="t" r="r" b="b"/>
              <a:pathLst>
                <a:path w="12644882" h="2292731">
                  <a:moveTo>
                    <a:pt x="0" y="269240"/>
                  </a:moveTo>
                  <a:cubicBezTo>
                    <a:pt x="0" y="120142"/>
                    <a:pt x="123063" y="0"/>
                    <a:pt x="273812" y="0"/>
                  </a:cubicBezTo>
                  <a:lnTo>
                    <a:pt x="12371070" y="0"/>
                  </a:lnTo>
                  <a:lnTo>
                    <a:pt x="12371070" y="25400"/>
                  </a:lnTo>
                  <a:lnTo>
                    <a:pt x="12371070" y="0"/>
                  </a:lnTo>
                  <a:cubicBezTo>
                    <a:pt x="12521819" y="0"/>
                    <a:pt x="12644882" y="120142"/>
                    <a:pt x="12644882" y="269240"/>
                  </a:cubicBezTo>
                  <a:lnTo>
                    <a:pt x="12619482" y="269240"/>
                  </a:lnTo>
                  <a:lnTo>
                    <a:pt x="12644882" y="269240"/>
                  </a:lnTo>
                  <a:lnTo>
                    <a:pt x="12644882" y="2023491"/>
                  </a:lnTo>
                  <a:lnTo>
                    <a:pt x="12619482" y="2023491"/>
                  </a:lnTo>
                  <a:lnTo>
                    <a:pt x="12644882" y="2023491"/>
                  </a:lnTo>
                  <a:cubicBezTo>
                    <a:pt x="12644882" y="2172589"/>
                    <a:pt x="12521819" y="2292731"/>
                    <a:pt x="12371070" y="2292731"/>
                  </a:cubicBezTo>
                  <a:lnTo>
                    <a:pt x="12371070" y="2267331"/>
                  </a:lnTo>
                  <a:lnTo>
                    <a:pt x="12371070" y="2292731"/>
                  </a:lnTo>
                  <a:lnTo>
                    <a:pt x="273812" y="2292731"/>
                  </a:lnTo>
                  <a:lnTo>
                    <a:pt x="273812" y="2267331"/>
                  </a:lnTo>
                  <a:lnTo>
                    <a:pt x="273812" y="2292731"/>
                  </a:lnTo>
                  <a:cubicBezTo>
                    <a:pt x="123063" y="2292731"/>
                    <a:pt x="0" y="2172589"/>
                    <a:pt x="0" y="2023491"/>
                  </a:cubicBezTo>
                  <a:lnTo>
                    <a:pt x="0" y="269240"/>
                  </a:lnTo>
                  <a:lnTo>
                    <a:pt x="25400" y="269240"/>
                  </a:lnTo>
                  <a:lnTo>
                    <a:pt x="0" y="269240"/>
                  </a:lnTo>
                  <a:moveTo>
                    <a:pt x="50800" y="269240"/>
                  </a:moveTo>
                  <a:lnTo>
                    <a:pt x="50800" y="2023491"/>
                  </a:lnTo>
                  <a:lnTo>
                    <a:pt x="25400" y="2023491"/>
                  </a:lnTo>
                  <a:lnTo>
                    <a:pt x="50800" y="2023491"/>
                  </a:lnTo>
                  <a:cubicBezTo>
                    <a:pt x="50800" y="2143633"/>
                    <a:pt x="150241" y="2241931"/>
                    <a:pt x="273812" y="2241931"/>
                  </a:cubicBezTo>
                  <a:lnTo>
                    <a:pt x="12371070" y="2241931"/>
                  </a:lnTo>
                  <a:cubicBezTo>
                    <a:pt x="12494640" y="2241931"/>
                    <a:pt x="12594082" y="2143760"/>
                    <a:pt x="12594082" y="2023491"/>
                  </a:cubicBezTo>
                  <a:lnTo>
                    <a:pt x="12594082" y="269240"/>
                  </a:lnTo>
                  <a:cubicBezTo>
                    <a:pt x="12594082" y="149098"/>
                    <a:pt x="12494640" y="50800"/>
                    <a:pt x="12371070" y="50800"/>
                  </a:cubicBezTo>
                  <a:lnTo>
                    <a:pt x="273812" y="50800"/>
                  </a:lnTo>
                  <a:lnTo>
                    <a:pt x="273812" y="25400"/>
                  </a:lnTo>
                  <a:lnTo>
                    <a:pt x="273812" y="50800"/>
                  </a:lnTo>
                  <a:cubicBezTo>
                    <a:pt x="150241" y="50800"/>
                    <a:pt x="50800" y="148971"/>
                    <a:pt x="50800" y="269240"/>
                  </a:cubicBezTo>
                  <a:close/>
                </a:path>
              </a:pathLst>
            </a:custGeom>
            <a:solidFill>
              <a:srgbClr val="BFD3D8"/>
            </a:solidFill>
          </p:spPr>
        </p:sp>
      </p:grpSp>
      <p:grpSp>
        <p:nvGrpSpPr>
          <p:cNvPr id="19" name="Group 19"/>
          <p:cNvGrpSpPr/>
          <p:nvPr/>
        </p:nvGrpSpPr>
        <p:grpSpPr>
          <a:xfrm>
            <a:off x="954138" y="4479874"/>
            <a:ext cx="152400" cy="1681458"/>
            <a:chOff x="0" y="0"/>
            <a:chExt cx="203200" cy="2241944"/>
          </a:xfrm>
        </p:grpSpPr>
        <p:sp>
          <p:nvSpPr>
            <p:cNvPr id="20" name="Freeform 20" descr="preencoded.png"/>
            <p:cNvSpPr/>
            <p:nvPr/>
          </p:nvSpPr>
          <p:spPr>
            <a:xfrm>
              <a:off x="0" y="0"/>
              <a:ext cx="203200" cy="2241931"/>
            </a:xfrm>
            <a:custGeom>
              <a:avLst/>
              <a:gdLst/>
              <a:ahLst/>
              <a:cxnLst/>
              <a:rect l="l" t="t" r="r" b="b"/>
              <a:pathLst>
                <a:path w="203200" h="2241931">
                  <a:moveTo>
                    <a:pt x="0" y="0"/>
                  </a:moveTo>
                  <a:lnTo>
                    <a:pt x="203200" y="0"/>
                  </a:lnTo>
                  <a:lnTo>
                    <a:pt x="203200" y="2241931"/>
                  </a:lnTo>
                  <a:lnTo>
                    <a:pt x="0" y="22419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132" b="-133"/>
              </a:stretch>
            </a:blipFill>
          </p:spPr>
        </p:sp>
      </p:grpSp>
      <p:sp>
        <p:nvSpPr>
          <p:cNvPr id="21" name="TextBox 21"/>
          <p:cNvSpPr txBox="1"/>
          <p:nvPr/>
        </p:nvSpPr>
        <p:spPr>
          <a:xfrm>
            <a:off x="1428159" y="4763395"/>
            <a:ext cx="4874714" cy="481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384653"/>
                </a:solidFill>
                <a:latin typeface="Arimo"/>
                <a:ea typeface="Arimo"/>
                <a:cs typeface="Arimo"/>
                <a:sym typeface="Arimo"/>
              </a:rPr>
              <a:t>Manual Screening Bottlenecks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428159" y="5338315"/>
            <a:ext cx="8687991" cy="501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187">
                <a:solidFill>
                  <a:srgbClr val="384653"/>
                </a:solidFill>
                <a:latin typeface="Roboto"/>
                <a:ea typeface="Roboto"/>
                <a:cs typeface="Roboto"/>
                <a:sym typeface="Roboto"/>
              </a:rPr>
              <a:t>Time-consuming, prone to human bias and errors.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973188" y="6425803"/>
            <a:ext cx="9483623" cy="1719558"/>
            <a:chOff x="0" y="0"/>
            <a:chExt cx="12644831" cy="2292744"/>
          </a:xfrm>
        </p:grpSpPr>
        <p:sp>
          <p:nvSpPr>
            <p:cNvPr id="24" name="Freeform 24"/>
            <p:cNvSpPr/>
            <p:nvPr/>
          </p:nvSpPr>
          <p:spPr>
            <a:xfrm>
              <a:off x="25400" y="25400"/>
              <a:ext cx="12594082" cy="2241931"/>
            </a:xfrm>
            <a:custGeom>
              <a:avLst/>
              <a:gdLst/>
              <a:ahLst/>
              <a:cxnLst/>
              <a:rect l="l" t="t" r="r" b="b"/>
              <a:pathLst>
                <a:path w="12594082" h="2241931">
                  <a:moveTo>
                    <a:pt x="0" y="243840"/>
                  </a:moveTo>
                  <a:cubicBezTo>
                    <a:pt x="0" y="109220"/>
                    <a:pt x="111252" y="0"/>
                    <a:pt x="248412" y="0"/>
                  </a:cubicBezTo>
                  <a:lnTo>
                    <a:pt x="12345670" y="0"/>
                  </a:lnTo>
                  <a:cubicBezTo>
                    <a:pt x="12482830" y="0"/>
                    <a:pt x="12594082" y="109220"/>
                    <a:pt x="12594082" y="243840"/>
                  </a:cubicBezTo>
                  <a:lnTo>
                    <a:pt x="12594082" y="1998091"/>
                  </a:lnTo>
                  <a:cubicBezTo>
                    <a:pt x="12594082" y="2132711"/>
                    <a:pt x="12482830" y="2241931"/>
                    <a:pt x="12345670" y="2241931"/>
                  </a:cubicBezTo>
                  <a:lnTo>
                    <a:pt x="248412" y="2241931"/>
                  </a:lnTo>
                  <a:cubicBezTo>
                    <a:pt x="111252" y="2241931"/>
                    <a:pt x="0" y="2132711"/>
                    <a:pt x="0" y="1998091"/>
                  </a:cubicBezTo>
                  <a:close/>
                </a:path>
              </a:pathLst>
            </a:custGeom>
            <a:solidFill>
              <a:srgbClr val="FAF9F5"/>
            </a:solidFill>
          </p:spPr>
        </p:sp>
        <p:sp>
          <p:nvSpPr>
            <p:cNvPr id="25" name="Freeform 25"/>
            <p:cNvSpPr/>
            <p:nvPr/>
          </p:nvSpPr>
          <p:spPr>
            <a:xfrm>
              <a:off x="0" y="0"/>
              <a:ext cx="12644882" cy="2292731"/>
            </a:xfrm>
            <a:custGeom>
              <a:avLst/>
              <a:gdLst/>
              <a:ahLst/>
              <a:cxnLst/>
              <a:rect l="l" t="t" r="r" b="b"/>
              <a:pathLst>
                <a:path w="12644882" h="2292731">
                  <a:moveTo>
                    <a:pt x="0" y="269240"/>
                  </a:moveTo>
                  <a:cubicBezTo>
                    <a:pt x="0" y="120142"/>
                    <a:pt x="123063" y="0"/>
                    <a:pt x="273812" y="0"/>
                  </a:cubicBezTo>
                  <a:lnTo>
                    <a:pt x="12371070" y="0"/>
                  </a:lnTo>
                  <a:lnTo>
                    <a:pt x="12371070" y="25400"/>
                  </a:lnTo>
                  <a:lnTo>
                    <a:pt x="12371070" y="0"/>
                  </a:lnTo>
                  <a:cubicBezTo>
                    <a:pt x="12521819" y="0"/>
                    <a:pt x="12644882" y="120142"/>
                    <a:pt x="12644882" y="269240"/>
                  </a:cubicBezTo>
                  <a:lnTo>
                    <a:pt x="12619482" y="269240"/>
                  </a:lnTo>
                  <a:lnTo>
                    <a:pt x="12644882" y="269240"/>
                  </a:lnTo>
                  <a:lnTo>
                    <a:pt x="12644882" y="2023491"/>
                  </a:lnTo>
                  <a:lnTo>
                    <a:pt x="12619482" y="2023491"/>
                  </a:lnTo>
                  <a:lnTo>
                    <a:pt x="12644882" y="2023491"/>
                  </a:lnTo>
                  <a:cubicBezTo>
                    <a:pt x="12644882" y="2172589"/>
                    <a:pt x="12521819" y="2292731"/>
                    <a:pt x="12371070" y="2292731"/>
                  </a:cubicBezTo>
                  <a:lnTo>
                    <a:pt x="12371070" y="2267331"/>
                  </a:lnTo>
                  <a:lnTo>
                    <a:pt x="12371070" y="2292731"/>
                  </a:lnTo>
                  <a:lnTo>
                    <a:pt x="273812" y="2292731"/>
                  </a:lnTo>
                  <a:lnTo>
                    <a:pt x="273812" y="2267331"/>
                  </a:lnTo>
                  <a:lnTo>
                    <a:pt x="273812" y="2292731"/>
                  </a:lnTo>
                  <a:cubicBezTo>
                    <a:pt x="123063" y="2292731"/>
                    <a:pt x="0" y="2172589"/>
                    <a:pt x="0" y="2023491"/>
                  </a:cubicBezTo>
                  <a:lnTo>
                    <a:pt x="0" y="269240"/>
                  </a:lnTo>
                  <a:lnTo>
                    <a:pt x="25400" y="269240"/>
                  </a:lnTo>
                  <a:lnTo>
                    <a:pt x="0" y="269240"/>
                  </a:lnTo>
                  <a:moveTo>
                    <a:pt x="50800" y="269240"/>
                  </a:moveTo>
                  <a:lnTo>
                    <a:pt x="50800" y="2023491"/>
                  </a:lnTo>
                  <a:lnTo>
                    <a:pt x="25400" y="2023491"/>
                  </a:lnTo>
                  <a:lnTo>
                    <a:pt x="50800" y="2023491"/>
                  </a:lnTo>
                  <a:cubicBezTo>
                    <a:pt x="50800" y="2143633"/>
                    <a:pt x="150241" y="2241931"/>
                    <a:pt x="273812" y="2241931"/>
                  </a:cubicBezTo>
                  <a:lnTo>
                    <a:pt x="12371070" y="2241931"/>
                  </a:lnTo>
                  <a:cubicBezTo>
                    <a:pt x="12494640" y="2241931"/>
                    <a:pt x="12594082" y="2143760"/>
                    <a:pt x="12594082" y="2023491"/>
                  </a:cubicBezTo>
                  <a:lnTo>
                    <a:pt x="12594082" y="269240"/>
                  </a:lnTo>
                  <a:cubicBezTo>
                    <a:pt x="12594082" y="149098"/>
                    <a:pt x="12494640" y="50800"/>
                    <a:pt x="12371070" y="50800"/>
                  </a:cubicBezTo>
                  <a:lnTo>
                    <a:pt x="273812" y="50800"/>
                  </a:lnTo>
                  <a:lnTo>
                    <a:pt x="273812" y="25400"/>
                  </a:lnTo>
                  <a:lnTo>
                    <a:pt x="273812" y="50800"/>
                  </a:lnTo>
                  <a:cubicBezTo>
                    <a:pt x="150241" y="50800"/>
                    <a:pt x="50800" y="148971"/>
                    <a:pt x="50800" y="269240"/>
                  </a:cubicBezTo>
                  <a:close/>
                </a:path>
              </a:pathLst>
            </a:custGeom>
            <a:solidFill>
              <a:srgbClr val="BFD3D8"/>
            </a:solidFill>
          </p:spPr>
        </p:sp>
      </p:grpSp>
      <p:grpSp>
        <p:nvGrpSpPr>
          <p:cNvPr id="26" name="Group 26"/>
          <p:cNvGrpSpPr/>
          <p:nvPr/>
        </p:nvGrpSpPr>
        <p:grpSpPr>
          <a:xfrm>
            <a:off x="954138" y="6444853"/>
            <a:ext cx="152400" cy="1681458"/>
            <a:chOff x="0" y="0"/>
            <a:chExt cx="203200" cy="2241944"/>
          </a:xfrm>
        </p:grpSpPr>
        <p:sp>
          <p:nvSpPr>
            <p:cNvPr id="27" name="Freeform 27" descr="preencoded.png"/>
            <p:cNvSpPr/>
            <p:nvPr/>
          </p:nvSpPr>
          <p:spPr>
            <a:xfrm>
              <a:off x="0" y="0"/>
              <a:ext cx="203200" cy="2241931"/>
            </a:xfrm>
            <a:custGeom>
              <a:avLst/>
              <a:gdLst/>
              <a:ahLst/>
              <a:cxnLst/>
              <a:rect l="l" t="t" r="r" b="b"/>
              <a:pathLst>
                <a:path w="203200" h="2241931">
                  <a:moveTo>
                    <a:pt x="0" y="0"/>
                  </a:moveTo>
                  <a:lnTo>
                    <a:pt x="203200" y="0"/>
                  </a:lnTo>
                  <a:lnTo>
                    <a:pt x="203200" y="2241931"/>
                  </a:lnTo>
                  <a:lnTo>
                    <a:pt x="0" y="22419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132" b="-133"/>
              </a:stretch>
            </a:blipFill>
          </p:spPr>
        </p:sp>
      </p:grpSp>
      <p:sp>
        <p:nvSpPr>
          <p:cNvPr id="28" name="TextBox 28"/>
          <p:cNvSpPr txBox="1"/>
          <p:nvPr/>
        </p:nvSpPr>
        <p:spPr>
          <a:xfrm>
            <a:off x="1428159" y="6728374"/>
            <a:ext cx="4361412" cy="481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384653"/>
                </a:solidFill>
                <a:latin typeface="Arimo"/>
                <a:ea typeface="Arimo"/>
                <a:cs typeface="Arimo"/>
                <a:sym typeface="Arimo"/>
              </a:rPr>
              <a:t>Limited Skill Gap Feedback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428159" y="7303294"/>
            <a:ext cx="8687991" cy="501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187">
                <a:solidFill>
                  <a:srgbClr val="384653"/>
                </a:solidFill>
                <a:latin typeface="Roboto"/>
                <a:ea typeface="Roboto"/>
                <a:cs typeface="Roboto"/>
                <a:sym typeface="Roboto"/>
              </a:rPr>
              <a:t>Candidates receive no insights for growth.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992238" y="8513416"/>
            <a:ext cx="9381230" cy="5697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25"/>
              </a:lnSpc>
            </a:pPr>
            <a:r>
              <a:rPr lang="en-US" sz="3312">
                <a:solidFill>
                  <a:srgbClr val="2E3C4E"/>
                </a:solidFill>
                <a:latin typeface="Arimo"/>
                <a:ea typeface="Arimo"/>
                <a:cs typeface="Arimo"/>
                <a:sym typeface="Arimo"/>
              </a:rPr>
              <a:t>The result: Deserving candidates remain unseen.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C7E0E7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9F5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992238" y="2107705"/>
            <a:ext cx="10513962" cy="825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dirty="0" err="1">
                <a:solidFill>
                  <a:srgbClr val="2E3C4E"/>
                </a:solidFill>
                <a:latin typeface="Arimo"/>
                <a:ea typeface="Arimo"/>
                <a:cs typeface="Arimo"/>
                <a:sym typeface="Arimo"/>
              </a:rPr>
              <a:t>TalentMatrix</a:t>
            </a:r>
            <a:r>
              <a:rPr lang="en-US" sz="5562" dirty="0">
                <a:solidFill>
                  <a:srgbClr val="2E3C4E"/>
                </a:solidFill>
                <a:latin typeface="Arimo"/>
                <a:ea typeface="Arimo"/>
                <a:cs typeface="Arimo"/>
                <a:sym typeface="Arimo"/>
              </a:rPr>
              <a:t> AI: Our Solution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92238" y="3453260"/>
            <a:ext cx="16303523" cy="501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187">
                <a:solidFill>
                  <a:srgbClr val="384653"/>
                </a:solidFill>
                <a:latin typeface="Roboto"/>
                <a:ea typeface="Roboto"/>
                <a:cs typeface="Roboto"/>
                <a:sym typeface="Roboto"/>
              </a:rPr>
              <a:t>A platform revolutionizing internship matching through </a:t>
            </a:r>
            <a:r>
              <a:rPr lang="en-US" sz="2187" b="1">
                <a:solidFill>
                  <a:srgbClr val="384653"/>
                </a:solidFill>
                <a:latin typeface="Roboto Bold"/>
                <a:ea typeface="Roboto Bold"/>
                <a:cs typeface="Roboto Bold"/>
                <a:sym typeface="Roboto Bold"/>
              </a:rPr>
              <a:t>skill-first hiring</a:t>
            </a:r>
            <a:r>
              <a:rPr lang="en-US" sz="2187">
                <a:solidFill>
                  <a:srgbClr val="384653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</a:p>
        </p:txBody>
      </p:sp>
      <p:sp>
        <p:nvSpPr>
          <p:cNvPr id="8" name="Freeform 8" descr="preencoded.png"/>
          <p:cNvSpPr/>
          <p:nvPr/>
        </p:nvSpPr>
        <p:spPr>
          <a:xfrm>
            <a:off x="992238" y="4273601"/>
            <a:ext cx="708717" cy="708717"/>
          </a:xfrm>
          <a:custGeom>
            <a:avLst/>
            <a:gdLst/>
            <a:ahLst/>
            <a:cxnLst/>
            <a:rect l="l" t="t" r="r" b="b"/>
            <a:pathLst>
              <a:path w="708717" h="708717">
                <a:moveTo>
                  <a:pt x="0" y="0"/>
                </a:moveTo>
                <a:lnTo>
                  <a:pt x="708717" y="0"/>
                </a:lnTo>
                <a:lnTo>
                  <a:pt x="708717" y="708717"/>
                </a:lnTo>
                <a:lnTo>
                  <a:pt x="0" y="70871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2055314" y="4235501"/>
            <a:ext cx="3544043" cy="481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384653"/>
                </a:solidFill>
                <a:latin typeface="Arimo"/>
                <a:ea typeface="Arimo"/>
                <a:cs typeface="Arimo"/>
                <a:sym typeface="Arimo"/>
              </a:rPr>
              <a:t>Skill-Level Matching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055314" y="4810420"/>
            <a:ext cx="4135193" cy="9266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187">
                <a:solidFill>
                  <a:srgbClr val="384653"/>
                </a:solidFill>
                <a:latin typeface="Roboto"/>
                <a:ea typeface="Roboto"/>
                <a:cs typeface="Roboto"/>
                <a:sym typeface="Roboto"/>
              </a:rPr>
              <a:t>Precise alignment based on proficiency.</a:t>
            </a:r>
          </a:p>
        </p:txBody>
      </p:sp>
      <p:sp>
        <p:nvSpPr>
          <p:cNvPr id="11" name="Freeform 11" descr="preencoded.png"/>
          <p:cNvSpPr/>
          <p:nvPr/>
        </p:nvSpPr>
        <p:spPr>
          <a:xfrm>
            <a:off x="6544866" y="4273601"/>
            <a:ext cx="708717" cy="708717"/>
          </a:xfrm>
          <a:custGeom>
            <a:avLst/>
            <a:gdLst/>
            <a:ahLst/>
            <a:cxnLst/>
            <a:rect l="l" t="t" r="r" b="b"/>
            <a:pathLst>
              <a:path w="708717" h="708717">
                <a:moveTo>
                  <a:pt x="0" y="0"/>
                </a:moveTo>
                <a:lnTo>
                  <a:pt x="708717" y="0"/>
                </a:lnTo>
                <a:lnTo>
                  <a:pt x="708717" y="708717"/>
                </a:lnTo>
                <a:lnTo>
                  <a:pt x="0" y="70871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t="-7332" b="-7334"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7607941" y="4235501"/>
            <a:ext cx="4135193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384653"/>
                </a:solidFill>
                <a:latin typeface="Arimo"/>
                <a:ea typeface="Arimo"/>
                <a:cs typeface="Arimo"/>
                <a:sym typeface="Arimo"/>
              </a:rPr>
              <a:t>Weighted Skill Assignment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607941" y="5253333"/>
            <a:ext cx="4135193" cy="9266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187">
                <a:solidFill>
                  <a:srgbClr val="384653"/>
                </a:solidFill>
                <a:latin typeface="Roboto"/>
                <a:ea typeface="Roboto"/>
                <a:cs typeface="Roboto"/>
                <a:sym typeface="Roboto"/>
              </a:rPr>
              <a:t>Prioritizing crucial competencies.</a:t>
            </a:r>
          </a:p>
        </p:txBody>
      </p:sp>
      <p:sp>
        <p:nvSpPr>
          <p:cNvPr id="14" name="Freeform 14" descr="preencoded.png"/>
          <p:cNvSpPr/>
          <p:nvPr/>
        </p:nvSpPr>
        <p:spPr>
          <a:xfrm>
            <a:off x="12097493" y="4273601"/>
            <a:ext cx="708717" cy="708717"/>
          </a:xfrm>
          <a:custGeom>
            <a:avLst/>
            <a:gdLst/>
            <a:ahLst/>
            <a:cxnLst/>
            <a:rect l="l" t="t" r="r" b="b"/>
            <a:pathLst>
              <a:path w="708717" h="708717">
                <a:moveTo>
                  <a:pt x="0" y="0"/>
                </a:moveTo>
                <a:lnTo>
                  <a:pt x="708717" y="0"/>
                </a:lnTo>
                <a:lnTo>
                  <a:pt x="708717" y="708717"/>
                </a:lnTo>
                <a:lnTo>
                  <a:pt x="0" y="70871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t="-1333" b="-1333"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13160578" y="4235501"/>
            <a:ext cx="3544043" cy="481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384653"/>
                </a:solidFill>
                <a:latin typeface="Arimo"/>
                <a:ea typeface="Arimo"/>
                <a:cs typeface="Arimo"/>
                <a:sym typeface="Arimo"/>
              </a:rPr>
              <a:t>AI Match Percentage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3160578" y="4810420"/>
            <a:ext cx="4135193" cy="9266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187">
                <a:solidFill>
                  <a:srgbClr val="384653"/>
                </a:solidFill>
                <a:latin typeface="Roboto"/>
                <a:ea typeface="Roboto"/>
                <a:cs typeface="Roboto"/>
                <a:sym typeface="Roboto"/>
              </a:rPr>
              <a:t>Objective, data-driven candidate evaluation.</a:t>
            </a:r>
          </a:p>
        </p:txBody>
      </p:sp>
      <p:sp>
        <p:nvSpPr>
          <p:cNvPr id="17" name="Freeform 17" descr="preencoded.png"/>
          <p:cNvSpPr/>
          <p:nvPr/>
        </p:nvSpPr>
        <p:spPr>
          <a:xfrm>
            <a:off x="992238" y="6746977"/>
            <a:ext cx="708717" cy="708717"/>
          </a:xfrm>
          <a:custGeom>
            <a:avLst/>
            <a:gdLst/>
            <a:ahLst/>
            <a:cxnLst/>
            <a:rect l="l" t="t" r="r" b="b"/>
            <a:pathLst>
              <a:path w="708717" h="708717">
                <a:moveTo>
                  <a:pt x="0" y="0"/>
                </a:moveTo>
                <a:lnTo>
                  <a:pt x="708717" y="0"/>
                </a:lnTo>
                <a:lnTo>
                  <a:pt x="708717" y="708717"/>
                </a:lnTo>
                <a:lnTo>
                  <a:pt x="0" y="70871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t="-1333" b="-1333"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2055314" y="6708877"/>
            <a:ext cx="4134745" cy="481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384653"/>
                </a:solidFill>
                <a:latin typeface="Arimo"/>
                <a:ea typeface="Arimo"/>
                <a:cs typeface="Arimo"/>
                <a:sym typeface="Arimo"/>
              </a:rPr>
              <a:t>Missing Skill Identification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055314" y="7283796"/>
            <a:ext cx="4135193" cy="9266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187">
                <a:solidFill>
                  <a:srgbClr val="384653"/>
                </a:solidFill>
                <a:latin typeface="Roboto"/>
                <a:ea typeface="Roboto"/>
                <a:cs typeface="Roboto"/>
                <a:sym typeface="Roboto"/>
              </a:rPr>
              <a:t>Empowering students with growth insights.</a:t>
            </a:r>
          </a:p>
        </p:txBody>
      </p:sp>
      <p:sp>
        <p:nvSpPr>
          <p:cNvPr id="20" name="Freeform 20" descr="preencoded.png"/>
          <p:cNvSpPr/>
          <p:nvPr/>
        </p:nvSpPr>
        <p:spPr>
          <a:xfrm>
            <a:off x="6544866" y="6746977"/>
            <a:ext cx="708717" cy="708717"/>
          </a:xfrm>
          <a:custGeom>
            <a:avLst/>
            <a:gdLst/>
            <a:ahLst/>
            <a:cxnLst/>
            <a:rect l="l" t="t" r="r" b="b"/>
            <a:pathLst>
              <a:path w="708717" h="708717">
                <a:moveTo>
                  <a:pt x="0" y="0"/>
                </a:moveTo>
                <a:lnTo>
                  <a:pt x="708717" y="0"/>
                </a:lnTo>
                <a:lnTo>
                  <a:pt x="708717" y="708717"/>
                </a:lnTo>
                <a:lnTo>
                  <a:pt x="0" y="70871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t="-666" b="-666"/>
            </a:stretch>
          </a:blipFill>
        </p:spPr>
      </p:sp>
      <p:sp>
        <p:nvSpPr>
          <p:cNvPr id="21" name="TextBox 21"/>
          <p:cNvSpPr txBox="1"/>
          <p:nvPr/>
        </p:nvSpPr>
        <p:spPr>
          <a:xfrm>
            <a:off x="7607941" y="6708877"/>
            <a:ext cx="3716388" cy="481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384653"/>
                </a:solidFill>
                <a:latin typeface="Arimo"/>
                <a:ea typeface="Arimo"/>
                <a:cs typeface="Arimo"/>
                <a:sym typeface="Arimo"/>
              </a:rPr>
              <a:t>Automated Shortlisting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7607941" y="7283796"/>
            <a:ext cx="4135193" cy="9266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187">
                <a:solidFill>
                  <a:srgbClr val="384653"/>
                </a:solidFill>
                <a:latin typeface="Roboto"/>
                <a:ea typeface="Roboto"/>
                <a:cs typeface="Roboto"/>
                <a:sym typeface="Roboto"/>
              </a:rPr>
              <a:t>Streamlining the selection process for recruiters.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C7E0E7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9F5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992238" y="1146124"/>
            <a:ext cx="9575578" cy="825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dirty="0">
                <a:solidFill>
                  <a:srgbClr val="2E3C4E"/>
                </a:solidFill>
                <a:latin typeface="Arimo"/>
                <a:ea typeface="Arimo"/>
                <a:cs typeface="Arimo"/>
                <a:sym typeface="Arimo"/>
              </a:rPr>
              <a:t>How </a:t>
            </a:r>
            <a:r>
              <a:rPr lang="en-US" sz="5562" dirty="0" err="1">
                <a:solidFill>
                  <a:srgbClr val="2E3C4E"/>
                </a:solidFill>
                <a:latin typeface="Arimo"/>
                <a:ea typeface="Arimo"/>
                <a:cs typeface="Arimo"/>
                <a:sym typeface="Arimo"/>
              </a:rPr>
              <a:t>TalentMatrix</a:t>
            </a:r>
            <a:r>
              <a:rPr lang="en-US" sz="5562" dirty="0">
                <a:solidFill>
                  <a:srgbClr val="2E3C4E"/>
                </a:solidFill>
                <a:latin typeface="Arimo"/>
                <a:ea typeface="Arimo"/>
                <a:cs typeface="Arimo"/>
                <a:sym typeface="Arimo"/>
              </a:rPr>
              <a:t> AI Works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4356202" y="2656284"/>
            <a:ext cx="9575597" cy="5683148"/>
            <a:chOff x="0" y="0"/>
            <a:chExt cx="12767462" cy="7577531"/>
          </a:xfrm>
        </p:grpSpPr>
        <p:sp>
          <p:nvSpPr>
            <p:cNvPr id="8" name="Freeform 8" descr="preencoded.png"/>
            <p:cNvSpPr/>
            <p:nvPr/>
          </p:nvSpPr>
          <p:spPr>
            <a:xfrm>
              <a:off x="0" y="0"/>
              <a:ext cx="12767437" cy="7577582"/>
            </a:xfrm>
            <a:custGeom>
              <a:avLst/>
              <a:gdLst/>
              <a:ahLst/>
              <a:cxnLst/>
              <a:rect l="l" t="t" r="r" b="b"/>
              <a:pathLst>
                <a:path w="12767437" h="7577582">
                  <a:moveTo>
                    <a:pt x="0" y="0"/>
                  </a:moveTo>
                  <a:lnTo>
                    <a:pt x="12767437" y="0"/>
                  </a:lnTo>
                  <a:lnTo>
                    <a:pt x="12767437" y="7577582"/>
                  </a:lnTo>
                  <a:lnTo>
                    <a:pt x="0" y="75775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44" b="-43"/>
              </a:stretch>
            </a:blipFill>
          </p:spPr>
        </p:sp>
      </p:grpSp>
      <p:sp>
        <p:nvSpPr>
          <p:cNvPr id="9" name="Freeform 9" descr="preencoded.png"/>
          <p:cNvSpPr/>
          <p:nvPr/>
        </p:nvSpPr>
        <p:spPr>
          <a:xfrm>
            <a:off x="11747221" y="4045344"/>
            <a:ext cx="815159" cy="815159"/>
          </a:xfrm>
          <a:custGeom>
            <a:avLst/>
            <a:gdLst/>
            <a:ahLst/>
            <a:cxnLst/>
            <a:rect l="l" t="t" r="r" b="b"/>
            <a:pathLst>
              <a:path w="815159" h="815159">
                <a:moveTo>
                  <a:pt x="0" y="0"/>
                </a:moveTo>
                <a:lnTo>
                  <a:pt x="815159" y="0"/>
                </a:lnTo>
                <a:lnTo>
                  <a:pt x="815159" y="815159"/>
                </a:lnTo>
                <a:lnTo>
                  <a:pt x="0" y="8151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581" r="-581"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1020958" y="7002142"/>
            <a:ext cx="2380278" cy="4775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62"/>
              </a:lnSpc>
            </a:pPr>
            <a:r>
              <a:rPr lang="en-US" sz="2874">
                <a:solidFill>
                  <a:srgbClr val="384653"/>
                </a:solidFill>
                <a:latin typeface="Arimo"/>
                <a:ea typeface="Arimo"/>
                <a:cs typeface="Arimo"/>
                <a:sym typeface="Arimo"/>
              </a:rPr>
              <a:t>AI Match</a:t>
            </a:r>
          </a:p>
        </p:txBody>
      </p:sp>
      <p:sp>
        <p:nvSpPr>
          <p:cNvPr id="11" name="Freeform 11" descr="preencoded.png"/>
          <p:cNvSpPr/>
          <p:nvPr/>
        </p:nvSpPr>
        <p:spPr>
          <a:xfrm>
            <a:off x="8762962" y="4046868"/>
            <a:ext cx="815159" cy="815159"/>
          </a:xfrm>
          <a:custGeom>
            <a:avLst/>
            <a:gdLst/>
            <a:ahLst/>
            <a:cxnLst/>
            <a:rect l="l" t="t" r="r" b="b"/>
            <a:pathLst>
              <a:path w="815159" h="815159">
                <a:moveTo>
                  <a:pt x="0" y="0"/>
                </a:moveTo>
                <a:lnTo>
                  <a:pt x="815159" y="0"/>
                </a:lnTo>
                <a:lnTo>
                  <a:pt x="815159" y="815159"/>
                </a:lnTo>
                <a:lnTo>
                  <a:pt x="0" y="81515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t="-15116" b="-15116"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8021164" y="6772885"/>
            <a:ext cx="2380278" cy="9361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62"/>
              </a:lnSpc>
            </a:pPr>
            <a:r>
              <a:rPr lang="en-US" sz="2874">
                <a:solidFill>
                  <a:srgbClr val="384653"/>
                </a:solidFill>
                <a:latin typeface="Arimo"/>
                <a:ea typeface="Arimo"/>
                <a:cs typeface="Arimo"/>
                <a:sym typeface="Arimo"/>
              </a:rPr>
              <a:t>Student Apply</a:t>
            </a:r>
          </a:p>
        </p:txBody>
      </p:sp>
      <p:sp>
        <p:nvSpPr>
          <p:cNvPr id="13" name="Freeform 13" descr="preencoded.png"/>
          <p:cNvSpPr/>
          <p:nvPr/>
        </p:nvSpPr>
        <p:spPr>
          <a:xfrm>
            <a:off x="5763158" y="4046868"/>
            <a:ext cx="815159" cy="815159"/>
          </a:xfrm>
          <a:custGeom>
            <a:avLst/>
            <a:gdLst/>
            <a:ahLst/>
            <a:cxnLst/>
            <a:rect l="l" t="t" r="r" b="b"/>
            <a:pathLst>
              <a:path w="815159" h="815159">
                <a:moveTo>
                  <a:pt x="0" y="0"/>
                </a:moveTo>
                <a:lnTo>
                  <a:pt x="815159" y="0"/>
                </a:lnTo>
                <a:lnTo>
                  <a:pt x="815159" y="815159"/>
                </a:lnTo>
                <a:lnTo>
                  <a:pt x="0" y="81515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4069" r="-4069"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4972450" y="6772885"/>
            <a:ext cx="2380278" cy="9361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62"/>
              </a:lnSpc>
            </a:pPr>
            <a:r>
              <a:rPr lang="en-US" sz="2874">
                <a:solidFill>
                  <a:srgbClr val="384653"/>
                </a:solidFill>
                <a:latin typeface="Arimo"/>
                <a:ea typeface="Arimo"/>
                <a:cs typeface="Arimo"/>
                <a:sym typeface="Arimo"/>
              </a:rPr>
              <a:t>Post Internship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92238" y="8582177"/>
            <a:ext cx="16303523" cy="501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187">
                <a:solidFill>
                  <a:srgbClr val="384653"/>
                </a:solidFill>
                <a:latin typeface="Roboto"/>
                <a:ea typeface="Roboto"/>
                <a:cs typeface="Roboto"/>
                <a:sym typeface="Roboto"/>
              </a:rPr>
              <a:t>Our AI engine ensures a transparent and skill-focused matching process.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C7E0E7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9F5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0" y="0"/>
            <a:ext cx="7200900" cy="10287000"/>
            <a:chOff x="0" y="0"/>
            <a:chExt cx="9601200" cy="13716000"/>
          </a:xfrm>
        </p:grpSpPr>
        <p:sp>
          <p:nvSpPr>
            <p:cNvPr id="7" name="Freeform 7" descr="preencoded.png"/>
            <p:cNvSpPr/>
            <p:nvPr/>
          </p:nvSpPr>
          <p:spPr>
            <a:xfrm>
              <a:off x="0" y="0"/>
              <a:ext cx="9601200" cy="13716000"/>
            </a:xfrm>
            <a:custGeom>
              <a:avLst/>
              <a:gdLst/>
              <a:ahLst/>
              <a:cxnLst/>
              <a:rect l="l" t="t" r="r" b="b"/>
              <a:pathLst>
                <a:path w="9601200" h="13716000">
                  <a:moveTo>
                    <a:pt x="0" y="0"/>
                  </a:moveTo>
                  <a:lnTo>
                    <a:pt x="9601200" y="0"/>
                  </a:lnTo>
                  <a:lnTo>
                    <a:pt x="96012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7850238" y="3144441"/>
            <a:ext cx="7418184" cy="9431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>
                <a:solidFill>
                  <a:srgbClr val="2E3C4E"/>
                </a:solidFill>
                <a:latin typeface="Arimo"/>
                <a:ea typeface="Arimo"/>
                <a:cs typeface="Arimo"/>
                <a:sym typeface="Arimo"/>
              </a:rPr>
              <a:t>Our Robust Tech Stack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850238" y="4758185"/>
            <a:ext cx="2687984" cy="5697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25"/>
              </a:lnSpc>
            </a:pPr>
            <a:r>
              <a:rPr lang="en-US" sz="3312">
                <a:solidFill>
                  <a:srgbClr val="2E3C4E"/>
                </a:solidFill>
                <a:latin typeface="Arimo"/>
                <a:ea typeface="Arimo"/>
                <a:cs typeface="Arimo"/>
                <a:sym typeface="Arimo"/>
              </a:rPr>
              <a:t>Frontend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850238" y="5535216"/>
            <a:ext cx="2687984" cy="14509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9902" lvl="1" indent="-164951" algn="l">
              <a:lnSpc>
                <a:spcPts val="3312"/>
              </a:lnSpc>
              <a:buFont typeface="Arial"/>
              <a:buChar char="•"/>
            </a:pPr>
            <a:r>
              <a:rPr lang="en-US" sz="2187">
                <a:solidFill>
                  <a:srgbClr val="384653"/>
                </a:solidFill>
                <a:latin typeface="Roboto"/>
                <a:ea typeface="Roboto"/>
                <a:cs typeface="Roboto"/>
                <a:sym typeface="Roboto"/>
              </a:rPr>
              <a:t>React + TypeScript</a:t>
            </a:r>
          </a:p>
          <a:p>
            <a:pPr marL="329902" lvl="1" indent="-164951" algn="l">
              <a:lnSpc>
                <a:spcPts val="3312"/>
              </a:lnSpc>
              <a:buFont typeface="Arial"/>
              <a:buChar char="•"/>
            </a:pPr>
            <a:r>
              <a:rPr lang="en-US" sz="2187">
                <a:solidFill>
                  <a:srgbClr val="384653"/>
                </a:solidFill>
                <a:latin typeface="Roboto"/>
                <a:ea typeface="Roboto"/>
                <a:cs typeface="Roboto"/>
                <a:sym typeface="Roboto"/>
              </a:rPr>
              <a:t>Tailwind CSS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239500" y="4758185"/>
            <a:ext cx="2686945" cy="5697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25"/>
              </a:lnSpc>
            </a:pPr>
            <a:r>
              <a:rPr lang="en-US" sz="3312">
                <a:solidFill>
                  <a:srgbClr val="2E3C4E"/>
                </a:solidFill>
                <a:latin typeface="Arimo"/>
                <a:ea typeface="Arimo"/>
                <a:cs typeface="Arimo"/>
                <a:sym typeface="Arimo"/>
              </a:rPr>
              <a:t>Backend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239500" y="5535216"/>
            <a:ext cx="2686945" cy="10257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9902" lvl="1" indent="-164951" algn="l">
              <a:lnSpc>
                <a:spcPts val="3312"/>
              </a:lnSpc>
              <a:buFont typeface="Arial"/>
              <a:buChar char="•"/>
            </a:pPr>
            <a:r>
              <a:rPr lang="en-US" sz="2187">
                <a:solidFill>
                  <a:srgbClr val="384653"/>
                </a:solidFill>
                <a:latin typeface="Roboto"/>
                <a:ea typeface="Roboto"/>
                <a:cs typeface="Roboto"/>
                <a:sym typeface="Roboto"/>
              </a:rPr>
              <a:t>Node.js</a:t>
            </a:r>
          </a:p>
          <a:p>
            <a:pPr marL="329902" lvl="1" indent="-164951" algn="l">
              <a:lnSpc>
                <a:spcPts val="3312"/>
              </a:lnSpc>
              <a:buFont typeface="Arial"/>
              <a:buChar char="•"/>
            </a:pPr>
            <a:r>
              <a:rPr lang="en-US" sz="2187">
                <a:solidFill>
                  <a:srgbClr val="384653"/>
                </a:solidFill>
                <a:latin typeface="Roboto"/>
                <a:ea typeface="Roboto"/>
                <a:cs typeface="Roboto"/>
                <a:sym typeface="Roboto"/>
              </a:rPr>
              <a:t>REST APIs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4627723" y="4758185"/>
            <a:ext cx="2686945" cy="5697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25"/>
              </a:lnSpc>
            </a:pPr>
            <a:r>
              <a:rPr lang="en-US" sz="3312">
                <a:solidFill>
                  <a:srgbClr val="2E3C4E"/>
                </a:solidFill>
                <a:latin typeface="Arimo"/>
                <a:ea typeface="Arimo"/>
                <a:cs typeface="Arimo"/>
                <a:sym typeface="Arimo"/>
              </a:rPr>
              <a:t>AI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4627723" y="5535216"/>
            <a:ext cx="2686945" cy="14509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9902" lvl="1" indent="-164951" algn="l">
              <a:lnSpc>
                <a:spcPts val="3312"/>
              </a:lnSpc>
              <a:buFont typeface="Arial"/>
              <a:buChar char="•"/>
            </a:pPr>
            <a:r>
              <a:rPr lang="en-US" sz="2187">
                <a:solidFill>
                  <a:srgbClr val="384653"/>
                </a:solidFill>
                <a:latin typeface="Roboto"/>
                <a:ea typeface="Roboto"/>
                <a:cs typeface="Roboto"/>
                <a:sym typeface="Roboto"/>
              </a:rPr>
              <a:t>Gemini API</a:t>
            </a:r>
          </a:p>
          <a:p>
            <a:pPr marL="329902" lvl="1" indent="-164951" algn="l">
              <a:lnSpc>
                <a:spcPts val="3312"/>
              </a:lnSpc>
              <a:buFont typeface="Arial"/>
              <a:buChar char="•"/>
            </a:pPr>
            <a:r>
              <a:rPr lang="en-US" sz="2187">
                <a:solidFill>
                  <a:srgbClr val="384653"/>
                </a:solidFill>
                <a:latin typeface="Roboto"/>
                <a:ea typeface="Roboto"/>
                <a:cs typeface="Roboto"/>
                <a:sym typeface="Roboto"/>
              </a:rPr>
              <a:t>(Structured JSON output)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C7E0E7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9F5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992238" y="2159641"/>
            <a:ext cx="9528724" cy="9431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>
                <a:solidFill>
                  <a:srgbClr val="2E3C4E"/>
                </a:solidFill>
                <a:latin typeface="Arimo"/>
                <a:ea typeface="Arimo"/>
                <a:cs typeface="Arimo"/>
                <a:sym typeface="Arimo"/>
              </a:rPr>
              <a:t>Hackathon Development Plan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987476" y="3665039"/>
            <a:ext cx="5254971" cy="2059038"/>
            <a:chOff x="0" y="0"/>
            <a:chExt cx="7006628" cy="2745384"/>
          </a:xfrm>
        </p:grpSpPr>
        <p:sp>
          <p:nvSpPr>
            <p:cNvPr id="8" name="Freeform 8"/>
            <p:cNvSpPr/>
            <p:nvPr/>
          </p:nvSpPr>
          <p:spPr>
            <a:xfrm>
              <a:off x="6350" y="6350"/>
              <a:ext cx="6993890" cy="2732659"/>
            </a:xfrm>
            <a:custGeom>
              <a:avLst/>
              <a:gdLst/>
              <a:ahLst/>
              <a:cxnLst/>
              <a:rect l="l" t="t" r="r" b="b"/>
              <a:pathLst>
                <a:path w="6993890" h="2732659">
                  <a:moveTo>
                    <a:pt x="0" y="907288"/>
                  </a:moveTo>
                  <a:cubicBezTo>
                    <a:pt x="0" y="406273"/>
                    <a:pt x="407416" y="0"/>
                    <a:pt x="909828" y="0"/>
                  </a:cubicBezTo>
                  <a:lnTo>
                    <a:pt x="6084062" y="0"/>
                  </a:lnTo>
                  <a:cubicBezTo>
                    <a:pt x="6586601" y="0"/>
                    <a:pt x="6993890" y="406273"/>
                    <a:pt x="6993890" y="907288"/>
                  </a:cubicBezTo>
                  <a:lnTo>
                    <a:pt x="6993890" y="1825371"/>
                  </a:lnTo>
                  <a:cubicBezTo>
                    <a:pt x="6993890" y="2326513"/>
                    <a:pt x="6586474" y="2732659"/>
                    <a:pt x="6084062" y="2732659"/>
                  </a:cubicBezTo>
                  <a:lnTo>
                    <a:pt x="909828" y="2732659"/>
                  </a:lnTo>
                  <a:cubicBezTo>
                    <a:pt x="407416" y="2732659"/>
                    <a:pt x="0" y="2326513"/>
                    <a:pt x="0" y="1825371"/>
                  </a:cubicBezTo>
                  <a:close/>
                </a:path>
              </a:pathLst>
            </a:custGeom>
            <a:solidFill>
              <a:srgbClr val="D9EDF2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0" y="0"/>
              <a:ext cx="7006590" cy="2745359"/>
            </a:xfrm>
            <a:custGeom>
              <a:avLst/>
              <a:gdLst/>
              <a:ahLst/>
              <a:cxnLst/>
              <a:rect l="l" t="t" r="r" b="b"/>
              <a:pathLst>
                <a:path w="7006590" h="2745359">
                  <a:moveTo>
                    <a:pt x="0" y="913638"/>
                  </a:moveTo>
                  <a:cubicBezTo>
                    <a:pt x="0" y="409067"/>
                    <a:pt x="410210" y="0"/>
                    <a:pt x="916178" y="0"/>
                  </a:cubicBezTo>
                  <a:lnTo>
                    <a:pt x="6090412" y="0"/>
                  </a:lnTo>
                  <a:lnTo>
                    <a:pt x="6090412" y="6350"/>
                  </a:lnTo>
                  <a:lnTo>
                    <a:pt x="6090412" y="0"/>
                  </a:lnTo>
                  <a:cubicBezTo>
                    <a:pt x="6596380" y="0"/>
                    <a:pt x="7006590" y="409067"/>
                    <a:pt x="7006590" y="913638"/>
                  </a:cubicBezTo>
                  <a:lnTo>
                    <a:pt x="7000240" y="913638"/>
                  </a:lnTo>
                  <a:lnTo>
                    <a:pt x="7006590" y="913638"/>
                  </a:lnTo>
                  <a:lnTo>
                    <a:pt x="7006590" y="1831721"/>
                  </a:lnTo>
                  <a:lnTo>
                    <a:pt x="7000240" y="1831721"/>
                  </a:lnTo>
                  <a:lnTo>
                    <a:pt x="7006590" y="1831721"/>
                  </a:lnTo>
                  <a:cubicBezTo>
                    <a:pt x="7006590" y="2336292"/>
                    <a:pt x="6596380" y="2745359"/>
                    <a:pt x="6090412" y="2745359"/>
                  </a:cubicBezTo>
                  <a:lnTo>
                    <a:pt x="6090412" y="2739009"/>
                  </a:lnTo>
                  <a:lnTo>
                    <a:pt x="6090412" y="2745359"/>
                  </a:lnTo>
                  <a:lnTo>
                    <a:pt x="916178" y="2745359"/>
                  </a:lnTo>
                  <a:lnTo>
                    <a:pt x="916178" y="2739009"/>
                  </a:lnTo>
                  <a:lnTo>
                    <a:pt x="916178" y="2745359"/>
                  </a:lnTo>
                  <a:cubicBezTo>
                    <a:pt x="410210" y="2745359"/>
                    <a:pt x="0" y="2336292"/>
                    <a:pt x="0" y="1831721"/>
                  </a:cubicBezTo>
                  <a:lnTo>
                    <a:pt x="0" y="913638"/>
                  </a:lnTo>
                  <a:lnTo>
                    <a:pt x="6350" y="913638"/>
                  </a:lnTo>
                  <a:lnTo>
                    <a:pt x="0" y="913638"/>
                  </a:lnTo>
                  <a:moveTo>
                    <a:pt x="12700" y="913638"/>
                  </a:moveTo>
                  <a:lnTo>
                    <a:pt x="12700" y="1831721"/>
                  </a:lnTo>
                  <a:lnTo>
                    <a:pt x="6350" y="1831721"/>
                  </a:lnTo>
                  <a:lnTo>
                    <a:pt x="12700" y="1831721"/>
                  </a:lnTo>
                  <a:cubicBezTo>
                    <a:pt x="12700" y="2329307"/>
                    <a:pt x="417195" y="2732659"/>
                    <a:pt x="916178" y="2732659"/>
                  </a:cubicBezTo>
                  <a:lnTo>
                    <a:pt x="6090412" y="2732659"/>
                  </a:lnTo>
                  <a:cubicBezTo>
                    <a:pt x="6589395" y="2732659"/>
                    <a:pt x="6993890" y="2329307"/>
                    <a:pt x="6993890" y="1831721"/>
                  </a:cubicBezTo>
                  <a:lnTo>
                    <a:pt x="6993890" y="913638"/>
                  </a:lnTo>
                  <a:cubicBezTo>
                    <a:pt x="6993890" y="416052"/>
                    <a:pt x="6589395" y="12700"/>
                    <a:pt x="6090412" y="12700"/>
                  </a:cubicBezTo>
                  <a:lnTo>
                    <a:pt x="916178" y="12700"/>
                  </a:lnTo>
                  <a:lnTo>
                    <a:pt x="916178" y="6350"/>
                  </a:lnTo>
                  <a:lnTo>
                    <a:pt x="916178" y="12700"/>
                  </a:lnTo>
                  <a:cubicBezTo>
                    <a:pt x="417195" y="12700"/>
                    <a:pt x="12700" y="416052"/>
                    <a:pt x="12700" y="913638"/>
                  </a:cubicBezTo>
                  <a:close/>
                </a:path>
              </a:pathLst>
            </a:custGeom>
            <a:solidFill>
              <a:srgbClr val="BFD3D8"/>
            </a:solidFill>
          </p:spPr>
        </p:sp>
      </p:grpSp>
      <p:sp>
        <p:nvSpPr>
          <p:cNvPr id="10" name="TextBox 10"/>
          <p:cNvSpPr txBox="1"/>
          <p:nvPr/>
        </p:nvSpPr>
        <p:spPr>
          <a:xfrm>
            <a:off x="1842935" y="3924748"/>
            <a:ext cx="3544043" cy="481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37"/>
              </a:lnSpc>
            </a:pPr>
            <a:r>
              <a:rPr lang="en-US" sz="2750">
                <a:solidFill>
                  <a:srgbClr val="384653"/>
                </a:solidFill>
                <a:latin typeface="Arimo"/>
                <a:ea typeface="Arimo"/>
                <a:cs typeface="Arimo"/>
                <a:sym typeface="Arimo"/>
              </a:rPr>
              <a:t>Enhance AI Scoring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85284" y="4499667"/>
            <a:ext cx="4659363" cy="9266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12"/>
              </a:lnSpc>
            </a:pPr>
            <a:r>
              <a:rPr lang="en-US" sz="2187">
                <a:solidFill>
                  <a:srgbClr val="384653"/>
                </a:solidFill>
                <a:latin typeface="Roboto"/>
                <a:ea typeface="Roboto"/>
                <a:cs typeface="Roboto"/>
                <a:sym typeface="Roboto"/>
              </a:rPr>
              <a:t>Refine weight calculation for accuracy.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6516443" y="3665039"/>
            <a:ext cx="5254971" cy="2059038"/>
            <a:chOff x="0" y="0"/>
            <a:chExt cx="7006628" cy="2745384"/>
          </a:xfrm>
        </p:grpSpPr>
        <p:sp>
          <p:nvSpPr>
            <p:cNvPr id="13" name="Freeform 13"/>
            <p:cNvSpPr/>
            <p:nvPr/>
          </p:nvSpPr>
          <p:spPr>
            <a:xfrm>
              <a:off x="6350" y="6350"/>
              <a:ext cx="6993890" cy="2732659"/>
            </a:xfrm>
            <a:custGeom>
              <a:avLst/>
              <a:gdLst/>
              <a:ahLst/>
              <a:cxnLst/>
              <a:rect l="l" t="t" r="r" b="b"/>
              <a:pathLst>
                <a:path w="6993890" h="2732659">
                  <a:moveTo>
                    <a:pt x="0" y="907288"/>
                  </a:moveTo>
                  <a:cubicBezTo>
                    <a:pt x="0" y="406273"/>
                    <a:pt x="407416" y="0"/>
                    <a:pt x="909828" y="0"/>
                  </a:cubicBezTo>
                  <a:lnTo>
                    <a:pt x="6084062" y="0"/>
                  </a:lnTo>
                  <a:cubicBezTo>
                    <a:pt x="6586601" y="0"/>
                    <a:pt x="6993890" y="406273"/>
                    <a:pt x="6993890" y="907288"/>
                  </a:cubicBezTo>
                  <a:lnTo>
                    <a:pt x="6993890" y="1825371"/>
                  </a:lnTo>
                  <a:cubicBezTo>
                    <a:pt x="6993890" y="2326513"/>
                    <a:pt x="6586474" y="2732659"/>
                    <a:pt x="6084062" y="2732659"/>
                  </a:cubicBezTo>
                  <a:lnTo>
                    <a:pt x="909828" y="2732659"/>
                  </a:lnTo>
                  <a:cubicBezTo>
                    <a:pt x="407416" y="2732659"/>
                    <a:pt x="0" y="2326513"/>
                    <a:pt x="0" y="1825371"/>
                  </a:cubicBezTo>
                  <a:close/>
                </a:path>
              </a:pathLst>
            </a:custGeom>
            <a:solidFill>
              <a:srgbClr val="D9EDF2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0" y="0"/>
              <a:ext cx="7006590" cy="2745359"/>
            </a:xfrm>
            <a:custGeom>
              <a:avLst/>
              <a:gdLst/>
              <a:ahLst/>
              <a:cxnLst/>
              <a:rect l="l" t="t" r="r" b="b"/>
              <a:pathLst>
                <a:path w="7006590" h="2745359">
                  <a:moveTo>
                    <a:pt x="0" y="913638"/>
                  </a:moveTo>
                  <a:cubicBezTo>
                    <a:pt x="0" y="409067"/>
                    <a:pt x="410210" y="0"/>
                    <a:pt x="916178" y="0"/>
                  </a:cubicBezTo>
                  <a:lnTo>
                    <a:pt x="6090412" y="0"/>
                  </a:lnTo>
                  <a:lnTo>
                    <a:pt x="6090412" y="6350"/>
                  </a:lnTo>
                  <a:lnTo>
                    <a:pt x="6090412" y="0"/>
                  </a:lnTo>
                  <a:cubicBezTo>
                    <a:pt x="6596380" y="0"/>
                    <a:pt x="7006590" y="409067"/>
                    <a:pt x="7006590" y="913638"/>
                  </a:cubicBezTo>
                  <a:lnTo>
                    <a:pt x="7000240" y="913638"/>
                  </a:lnTo>
                  <a:lnTo>
                    <a:pt x="7006590" y="913638"/>
                  </a:lnTo>
                  <a:lnTo>
                    <a:pt x="7006590" y="1831721"/>
                  </a:lnTo>
                  <a:lnTo>
                    <a:pt x="7000240" y="1831721"/>
                  </a:lnTo>
                  <a:lnTo>
                    <a:pt x="7006590" y="1831721"/>
                  </a:lnTo>
                  <a:cubicBezTo>
                    <a:pt x="7006590" y="2336292"/>
                    <a:pt x="6596380" y="2745359"/>
                    <a:pt x="6090412" y="2745359"/>
                  </a:cubicBezTo>
                  <a:lnTo>
                    <a:pt x="6090412" y="2739009"/>
                  </a:lnTo>
                  <a:lnTo>
                    <a:pt x="6090412" y="2745359"/>
                  </a:lnTo>
                  <a:lnTo>
                    <a:pt x="916178" y="2745359"/>
                  </a:lnTo>
                  <a:lnTo>
                    <a:pt x="916178" y="2739009"/>
                  </a:lnTo>
                  <a:lnTo>
                    <a:pt x="916178" y="2745359"/>
                  </a:lnTo>
                  <a:cubicBezTo>
                    <a:pt x="410210" y="2745359"/>
                    <a:pt x="0" y="2336292"/>
                    <a:pt x="0" y="1831721"/>
                  </a:cubicBezTo>
                  <a:lnTo>
                    <a:pt x="0" y="913638"/>
                  </a:lnTo>
                  <a:lnTo>
                    <a:pt x="6350" y="913638"/>
                  </a:lnTo>
                  <a:lnTo>
                    <a:pt x="0" y="913638"/>
                  </a:lnTo>
                  <a:moveTo>
                    <a:pt x="12700" y="913638"/>
                  </a:moveTo>
                  <a:lnTo>
                    <a:pt x="12700" y="1831721"/>
                  </a:lnTo>
                  <a:lnTo>
                    <a:pt x="6350" y="1831721"/>
                  </a:lnTo>
                  <a:lnTo>
                    <a:pt x="12700" y="1831721"/>
                  </a:lnTo>
                  <a:cubicBezTo>
                    <a:pt x="12700" y="2329307"/>
                    <a:pt x="417195" y="2732659"/>
                    <a:pt x="916178" y="2732659"/>
                  </a:cubicBezTo>
                  <a:lnTo>
                    <a:pt x="6090412" y="2732659"/>
                  </a:lnTo>
                  <a:cubicBezTo>
                    <a:pt x="6589395" y="2732659"/>
                    <a:pt x="6993890" y="2329307"/>
                    <a:pt x="6993890" y="1831721"/>
                  </a:cubicBezTo>
                  <a:lnTo>
                    <a:pt x="6993890" y="913638"/>
                  </a:lnTo>
                  <a:cubicBezTo>
                    <a:pt x="6993890" y="416052"/>
                    <a:pt x="6589395" y="12700"/>
                    <a:pt x="6090412" y="12700"/>
                  </a:cubicBezTo>
                  <a:lnTo>
                    <a:pt x="916178" y="12700"/>
                  </a:lnTo>
                  <a:lnTo>
                    <a:pt x="916178" y="6350"/>
                  </a:lnTo>
                  <a:lnTo>
                    <a:pt x="916178" y="12700"/>
                  </a:lnTo>
                  <a:cubicBezTo>
                    <a:pt x="417195" y="12700"/>
                    <a:pt x="12700" y="416052"/>
                    <a:pt x="12700" y="913638"/>
                  </a:cubicBezTo>
                  <a:close/>
                </a:path>
              </a:pathLst>
            </a:custGeom>
            <a:solidFill>
              <a:srgbClr val="BFD3D8"/>
            </a:solidFill>
          </p:spPr>
        </p:sp>
      </p:grpSp>
      <p:sp>
        <p:nvSpPr>
          <p:cNvPr id="15" name="TextBox 15"/>
          <p:cNvSpPr txBox="1"/>
          <p:nvPr/>
        </p:nvSpPr>
        <p:spPr>
          <a:xfrm>
            <a:off x="7371902" y="3924748"/>
            <a:ext cx="3544043" cy="481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37"/>
              </a:lnSpc>
            </a:pPr>
            <a:r>
              <a:rPr lang="en-US" sz="2750">
                <a:solidFill>
                  <a:srgbClr val="384653"/>
                </a:solidFill>
                <a:latin typeface="Arimo"/>
                <a:ea typeface="Arimo"/>
                <a:cs typeface="Arimo"/>
                <a:sym typeface="Arimo"/>
              </a:rPr>
              <a:t>Resume Integration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814242" y="4499667"/>
            <a:ext cx="4659363" cy="9266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12"/>
              </a:lnSpc>
            </a:pPr>
            <a:r>
              <a:rPr lang="en-US" sz="2187">
                <a:solidFill>
                  <a:srgbClr val="384653"/>
                </a:solidFill>
                <a:latin typeface="Roboto"/>
                <a:ea typeface="Roboto"/>
                <a:cs typeface="Roboto"/>
                <a:sym typeface="Roboto"/>
              </a:rPr>
              <a:t>Upload and extract skills automatically.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12045401" y="3665039"/>
            <a:ext cx="5254971" cy="2059038"/>
            <a:chOff x="0" y="0"/>
            <a:chExt cx="7006628" cy="2745384"/>
          </a:xfrm>
        </p:grpSpPr>
        <p:sp>
          <p:nvSpPr>
            <p:cNvPr id="18" name="Freeform 18"/>
            <p:cNvSpPr/>
            <p:nvPr/>
          </p:nvSpPr>
          <p:spPr>
            <a:xfrm>
              <a:off x="6350" y="6350"/>
              <a:ext cx="6993890" cy="2732659"/>
            </a:xfrm>
            <a:custGeom>
              <a:avLst/>
              <a:gdLst/>
              <a:ahLst/>
              <a:cxnLst/>
              <a:rect l="l" t="t" r="r" b="b"/>
              <a:pathLst>
                <a:path w="6993890" h="2732659">
                  <a:moveTo>
                    <a:pt x="0" y="907288"/>
                  </a:moveTo>
                  <a:cubicBezTo>
                    <a:pt x="0" y="406273"/>
                    <a:pt x="407416" y="0"/>
                    <a:pt x="909828" y="0"/>
                  </a:cubicBezTo>
                  <a:lnTo>
                    <a:pt x="6084062" y="0"/>
                  </a:lnTo>
                  <a:cubicBezTo>
                    <a:pt x="6586601" y="0"/>
                    <a:pt x="6993890" y="406273"/>
                    <a:pt x="6993890" y="907288"/>
                  </a:cubicBezTo>
                  <a:lnTo>
                    <a:pt x="6993890" y="1825371"/>
                  </a:lnTo>
                  <a:cubicBezTo>
                    <a:pt x="6993890" y="2326513"/>
                    <a:pt x="6586474" y="2732659"/>
                    <a:pt x="6084062" y="2732659"/>
                  </a:cubicBezTo>
                  <a:lnTo>
                    <a:pt x="909828" y="2732659"/>
                  </a:lnTo>
                  <a:cubicBezTo>
                    <a:pt x="407416" y="2732659"/>
                    <a:pt x="0" y="2326513"/>
                    <a:pt x="0" y="1825371"/>
                  </a:cubicBezTo>
                  <a:close/>
                </a:path>
              </a:pathLst>
            </a:custGeom>
            <a:solidFill>
              <a:srgbClr val="D9EDF2"/>
            </a:solidFill>
          </p:spPr>
        </p:sp>
        <p:sp>
          <p:nvSpPr>
            <p:cNvPr id="19" name="Freeform 19"/>
            <p:cNvSpPr/>
            <p:nvPr/>
          </p:nvSpPr>
          <p:spPr>
            <a:xfrm>
              <a:off x="0" y="0"/>
              <a:ext cx="7006590" cy="2745359"/>
            </a:xfrm>
            <a:custGeom>
              <a:avLst/>
              <a:gdLst/>
              <a:ahLst/>
              <a:cxnLst/>
              <a:rect l="l" t="t" r="r" b="b"/>
              <a:pathLst>
                <a:path w="7006590" h="2745359">
                  <a:moveTo>
                    <a:pt x="0" y="913638"/>
                  </a:moveTo>
                  <a:cubicBezTo>
                    <a:pt x="0" y="409067"/>
                    <a:pt x="410210" y="0"/>
                    <a:pt x="916178" y="0"/>
                  </a:cubicBezTo>
                  <a:lnTo>
                    <a:pt x="6090412" y="0"/>
                  </a:lnTo>
                  <a:lnTo>
                    <a:pt x="6090412" y="6350"/>
                  </a:lnTo>
                  <a:lnTo>
                    <a:pt x="6090412" y="0"/>
                  </a:lnTo>
                  <a:cubicBezTo>
                    <a:pt x="6596380" y="0"/>
                    <a:pt x="7006590" y="409067"/>
                    <a:pt x="7006590" y="913638"/>
                  </a:cubicBezTo>
                  <a:lnTo>
                    <a:pt x="7000240" y="913638"/>
                  </a:lnTo>
                  <a:lnTo>
                    <a:pt x="7006590" y="913638"/>
                  </a:lnTo>
                  <a:lnTo>
                    <a:pt x="7006590" y="1831721"/>
                  </a:lnTo>
                  <a:lnTo>
                    <a:pt x="7000240" y="1831721"/>
                  </a:lnTo>
                  <a:lnTo>
                    <a:pt x="7006590" y="1831721"/>
                  </a:lnTo>
                  <a:cubicBezTo>
                    <a:pt x="7006590" y="2336292"/>
                    <a:pt x="6596380" y="2745359"/>
                    <a:pt x="6090412" y="2745359"/>
                  </a:cubicBezTo>
                  <a:lnTo>
                    <a:pt x="6090412" y="2739009"/>
                  </a:lnTo>
                  <a:lnTo>
                    <a:pt x="6090412" y="2745359"/>
                  </a:lnTo>
                  <a:lnTo>
                    <a:pt x="916178" y="2745359"/>
                  </a:lnTo>
                  <a:lnTo>
                    <a:pt x="916178" y="2739009"/>
                  </a:lnTo>
                  <a:lnTo>
                    <a:pt x="916178" y="2745359"/>
                  </a:lnTo>
                  <a:cubicBezTo>
                    <a:pt x="410210" y="2745359"/>
                    <a:pt x="0" y="2336292"/>
                    <a:pt x="0" y="1831721"/>
                  </a:cubicBezTo>
                  <a:lnTo>
                    <a:pt x="0" y="913638"/>
                  </a:lnTo>
                  <a:lnTo>
                    <a:pt x="6350" y="913638"/>
                  </a:lnTo>
                  <a:lnTo>
                    <a:pt x="0" y="913638"/>
                  </a:lnTo>
                  <a:moveTo>
                    <a:pt x="12700" y="913638"/>
                  </a:moveTo>
                  <a:lnTo>
                    <a:pt x="12700" y="1831721"/>
                  </a:lnTo>
                  <a:lnTo>
                    <a:pt x="6350" y="1831721"/>
                  </a:lnTo>
                  <a:lnTo>
                    <a:pt x="12700" y="1831721"/>
                  </a:lnTo>
                  <a:cubicBezTo>
                    <a:pt x="12700" y="2329307"/>
                    <a:pt x="417195" y="2732659"/>
                    <a:pt x="916178" y="2732659"/>
                  </a:cubicBezTo>
                  <a:lnTo>
                    <a:pt x="6090412" y="2732659"/>
                  </a:lnTo>
                  <a:cubicBezTo>
                    <a:pt x="6589395" y="2732659"/>
                    <a:pt x="6993890" y="2329307"/>
                    <a:pt x="6993890" y="1831721"/>
                  </a:cubicBezTo>
                  <a:lnTo>
                    <a:pt x="6993890" y="913638"/>
                  </a:lnTo>
                  <a:cubicBezTo>
                    <a:pt x="6993890" y="416052"/>
                    <a:pt x="6589395" y="12700"/>
                    <a:pt x="6090412" y="12700"/>
                  </a:cubicBezTo>
                  <a:lnTo>
                    <a:pt x="916178" y="12700"/>
                  </a:lnTo>
                  <a:lnTo>
                    <a:pt x="916178" y="6350"/>
                  </a:lnTo>
                  <a:lnTo>
                    <a:pt x="916178" y="12700"/>
                  </a:lnTo>
                  <a:cubicBezTo>
                    <a:pt x="417195" y="12700"/>
                    <a:pt x="12700" y="416052"/>
                    <a:pt x="12700" y="913638"/>
                  </a:cubicBezTo>
                  <a:close/>
                </a:path>
              </a:pathLst>
            </a:custGeom>
            <a:solidFill>
              <a:srgbClr val="BFD3D8"/>
            </a:solidFill>
          </p:spPr>
        </p:sp>
      </p:grpSp>
      <p:sp>
        <p:nvSpPr>
          <p:cNvPr id="20" name="TextBox 20"/>
          <p:cNvSpPr txBox="1"/>
          <p:nvPr/>
        </p:nvSpPr>
        <p:spPr>
          <a:xfrm>
            <a:off x="12900870" y="3924748"/>
            <a:ext cx="3544043" cy="481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37"/>
              </a:lnSpc>
            </a:pPr>
            <a:r>
              <a:rPr lang="en-US" sz="2750">
                <a:solidFill>
                  <a:srgbClr val="384653"/>
                </a:solidFill>
                <a:latin typeface="Arimo"/>
                <a:ea typeface="Arimo"/>
                <a:cs typeface="Arimo"/>
                <a:sym typeface="Arimo"/>
              </a:rPr>
              <a:t>Real-time Dashboard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2343209" y="4499667"/>
            <a:ext cx="4659363" cy="9266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12"/>
              </a:lnSpc>
            </a:pPr>
            <a:r>
              <a:rPr lang="en-US" sz="2187">
                <a:solidFill>
                  <a:srgbClr val="384653"/>
                </a:solidFill>
                <a:latin typeface="Roboto"/>
                <a:ea typeface="Roboto"/>
                <a:cs typeface="Roboto"/>
                <a:sym typeface="Roboto"/>
              </a:rPr>
              <a:t>Empower recruiters with live insights.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987476" y="5998073"/>
            <a:ext cx="5254971" cy="2076745"/>
            <a:chOff x="0" y="0"/>
            <a:chExt cx="7006628" cy="2768994"/>
          </a:xfrm>
        </p:grpSpPr>
        <p:sp>
          <p:nvSpPr>
            <p:cNvPr id="23" name="Freeform 23"/>
            <p:cNvSpPr/>
            <p:nvPr/>
          </p:nvSpPr>
          <p:spPr>
            <a:xfrm>
              <a:off x="6350" y="6350"/>
              <a:ext cx="6993890" cy="2756281"/>
            </a:xfrm>
            <a:custGeom>
              <a:avLst/>
              <a:gdLst/>
              <a:ahLst/>
              <a:cxnLst/>
              <a:rect l="l" t="t" r="r" b="b"/>
              <a:pathLst>
                <a:path w="6993890" h="2756281">
                  <a:moveTo>
                    <a:pt x="0" y="907288"/>
                  </a:moveTo>
                  <a:cubicBezTo>
                    <a:pt x="0" y="406273"/>
                    <a:pt x="407289" y="0"/>
                    <a:pt x="909828" y="0"/>
                  </a:cubicBezTo>
                  <a:lnTo>
                    <a:pt x="6084062" y="0"/>
                  </a:lnTo>
                  <a:cubicBezTo>
                    <a:pt x="6586601" y="0"/>
                    <a:pt x="6993890" y="406273"/>
                    <a:pt x="6993890" y="907288"/>
                  </a:cubicBezTo>
                  <a:lnTo>
                    <a:pt x="6993890" y="1848993"/>
                  </a:lnTo>
                  <a:cubicBezTo>
                    <a:pt x="6993890" y="2350135"/>
                    <a:pt x="6586601" y="2756281"/>
                    <a:pt x="6084062" y="2756281"/>
                  </a:cubicBezTo>
                  <a:lnTo>
                    <a:pt x="909828" y="2756281"/>
                  </a:lnTo>
                  <a:cubicBezTo>
                    <a:pt x="407289" y="2756281"/>
                    <a:pt x="0" y="2350135"/>
                    <a:pt x="0" y="1848993"/>
                  </a:cubicBezTo>
                  <a:close/>
                </a:path>
              </a:pathLst>
            </a:custGeom>
            <a:solidFill>
              <a:srgbClr val="D9EDF2"/>
            </a:solidFill>
          </p:spPr>
        </p:sp>
        <p:sp>
          <p:nvSpPr>
            <p:cNvPr id="24" name="Freeform 24"/>
            <p:cNvSpPr/>
            <p:nvPr/>
          </p:nvSpPr>
          <p:spPr>
            <a:xfrm>
              <a:off x="0" y="0"/>
              <a:ext cx="7006590" cy="2768981"/>
            </a:xfrm>
            <a:custGeom>
              <a:avLst/>
              <a:gdLst/>
              <a:ahLst/>
              <a:cxnLst/>
              <a:rect l="l" t="t" r="r" b="b"/>
              <a:pathLst>
                <a:path w="7006590" h="2768981">
                  <a:moveTo>
                    <a:pt x="0" y="913638"/>
                  </a:moveTo>
                  <a:cubicBezTo>
                    <a:pt x="0" y="409067"/>
                    <a:pt x="410210" y="0"/>
                    <a:pt x="916178" y="0"/>
                  </a:cubicBezTo>
                  <a:lnTo>
                    <a:pt x="6090412" y="0"/>
                  </a:lnTo>
                  <a:lnTo>
                    <a:pt x="6090412" y="6350"/>
                  </a:lnTo>
                  <a:lnTo>
                    <a:pt x="6090412" y="0"/>
                  </a:lnTo>
                  <a:cubicBezTo>
                    <a:pt x="6596380" y="0"/>
                    <a:pt x="7006590" y="409067"/>
                    <a:pt x="7006590" y="913638"/>
                  </a:cubicBezTo>
                  <a:lnTo>
                    <a:pt x="7000240" y="913638"/>
                  </a:lnTo>
                  <a:lnTo>
                    <a:pt x="7006590" y="913638"/>
                  </a:lnTo>
                  <a:lnTo>
                    <a:pt x="7006590" y="1855343"/>
                  </a:lnTo>
                  <a:lnTo>
                    <a:pt x="7000240" y="1855343"/>
                  </a:lnTo>
                  <a:lnTo>
                    <a:pt x="7006590" y="1855343"/>
                  </a:lnTo>
                  <a:cubicBezTo>
                    <a:pt x="7006590" y="2359914"/>
                    <a:pt x="6596380" y="2768981"/>
                    <a:pt x="6090412" y="2768981"/>
                  </a:cubicBezTo>
                  <a:lnTo>
                    <a:pt x="6090412" y="2762631"/>
                  </a:lnTo>
                  <a:lnTo>
                    <a:pt x="6090412" y="2768981"/>
                  </a:lnTo>
                  <a:lnTo>
                    <a:pt x="916178" y="2768981"/>
                  </a:lnTo>
                  <a:lnTo>
                    <a:pt x="916178" y="2762631"/>
                  </a:lnTo>
                  <a:lnTo>
                    <a:pt x="916178" y="2768981"/>
                  </a:lnTo>
                  <a:cubicBezTo>
                    <a:pt x="410210" y="2768981"/>
                    <a:pt x="0" y="2359914"/>
                    <a:pt x="0" y="1855343"/>
                  </a:cubicBezTo>
                  <a:lnTo>
                    <a:pt x="0" y="913638"/>
                  </a:lnTo>
                  <a:lnTo>
                    <a:pt x="6350" y="913638"/>
                  </a:lnTo>
                  <a:lnTo>
                    <a:pt x="0" y="913638"/>
                  </a:lnTo>
                  <a:moveTo>
                    <a:pt x="12700" y="913638"/>
                  </a:moveTo>
                  <a:lnTo>
                    <a:pt x="12700" y="1855343"/>
                  </a:lnTo>
                  <a:lnTo>
                    <a:pt x="6350" y="1855343"/>
                  </a:lnTo>
                  <a:lnTo>
                    <a:pt x="12700" y="1855343"/>
                  </a:lnTo>
                  <a:cubicBezTo>
                    <a:pt x="12700" y="2352929"/>
                    <a:pt x="417195" y="2756281"/>
                    <a:pt x="916178" y="2756281"/>
                  </a:cubicBezTo>
                  <a:lnTo>
                    <a:pt x="6090412" y="2756281"/>
                  </a:lnTo>
                  <a:cubicBezTo>
                    <a:pt x="6589395" y="2756281"/>
                    <a:pt x="6993890" y="2352929"/>
                    <a:pt x="6993890" y="1855343"/>
                  </a:cubicBezTo>
                  <a:lnTo>
                    <a:pt x="6993890" y="913638"/>
                  </a:lnTo>
                  <a:cubicBezTo>
                    <a:pt x="6993890" y="416052"/>
                    <a:pt x="6589395" y="12700"/>
                    <a:pt x="6090412" y="12700"/>
                  </a:cubicBezTo>
                  <a:lnTo>
                    <a:pt x="916178" y="12700"/>
                  </a:lnTo>
                  <a:lnTo>
                    <a:pt x="916178" y="6350"/>
                  </a:lnTo>
                  <a:lnTo>
                    <a:pt x="916178" y="12700"/>
                  </a:lnTo>
                  <a:cubicBezTo>
                    <a:pt x="417195" y="12700"/>
                    <a:pt x="12700" y="416052"/>
                    <a:pt x="12700" y="913638"/>
                  </a:cubicBezTo>
                  <a:close/>
                </a:path>
              </a:pathLst>
            </a:custGeom>
            <a:solidFill>
              <a:srgbClr val="BFD3D8"/>
            </a:solidFill>
          </p:spPr>
        </p:sp>
      </p:grpSp>
      <p:sp>
        <p:nvSpPr>
          <p:cNvPr id="25" name="TextBox 25"/>
          <p:cNvSpPr txBox="1"/>
          <p:nvPr/>
        </p:nvSpPr>
        <p:spPr>
          <a:xfrm>
            <a:off x="1796501" y="6257773"/>
            <a:ext cx="3636759" cy="481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37"/>
              </a:lnSpc>
            </a:pPr>
            <a:r>
              <a:rPr lang="en-US" sz="2750">
                <a:solidFill>
                  <a:srgbClr val="384653"/>
                </a:solidFill>
                <a:latin typeface="Arimo"/>
                <a:ea typeface="Arimo"/>
                <a:cs typeface="Arimo"/>
                <a:sym typeface="Arimo"/>
              </a:rPr>
              <a:t>Authentication System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285284" y="6832702"/>
            <a:ext cx="4659363" cy="501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12"/>
              </a:lnSpc>
            </a:pPr>
            <a:r>
              <a:rPr lang="en-US" sz="2187">
                <a:solidFill>
                  <a:srgbClr val="384653"/>
                </a:solidFill>
                <a:latin typeface="Roboto"/>
                <a:ea typeface="Roboto"/>
                <a:cs typeface="Roboto"/>
                <a:sym typeface="Roboto"/>
              </a:rPr>
              <a:t>Secure access for all users.</a:t>
            </a:r>
          </a:p>
        </p:txBody>
      </p:sp>
      <p:grpSp>
        <p:nvGrpSpPr>
          <p:cNvPr id="27" name="Group 27"/>
          <p:cNvGrpSpPr/>
          <p:nvPr/>
        </p:nvGrpSpPr>
        <p:grpSpPr>
          <a:xfrm>
            <a:off x="6516443" y="5998073"/>
            <a:ext cx="5254971" cy="2076745"/>
            <a:chOff x="0" y="0"/>
            <a:chExt cx="7006628" cy="2768994"/>
          </a:xfrm>
        </p:grpSpPr>
        <p:sp>
          <p:nvSpPr>
            <p:cNvPr id="28" name="Freeform 28"/>
            <p:cNvSpPr/>
            <p:nvPr/>
          </p:nvSpPr>
          <p:spPr>
            <a:xfrm>
              <a:off x="6350" y="6350"/>
              <a:ext cx="6993890" cy="2756281"/>
            </a:xfrm>
            <a:custGeom>
              <a:avLst/>
              <a:gdLst/>
              <a:ahLst/>
              <a:cxnLst/>
              <a:rect l="l" t="t" r="r" b="b"/>
              <a:pathLst>
                <a:path w="6993890" h="2756281">
                  <a:moveTo>
                    <a:pt x="0" y="907288"/>
                  </a:moveTo>
                  <a:cubicBezTo>
                    <a:pt x="0" y="406273"/>
                    <a:pt x="407289" y="0"/>
                    <a:pt x="909828" y="0"/>
                  </a:cubicBezTo>
                  <a:lnTo>
                    <a:pt x="6084062" y="0"/>
                  </a:lnTo>
                  <a:cubicBezTo>
                    <a:pt x="6586601" y="0"/>
                    <a:pt x="6993890" y="406273"/>
                    <a:pt x="6993890" y="907288"/>
                  </a:cubicBezTo>
                  <a:lnTo>
                    <a:pt x="6993890" y="1848993"/>
                  </a:lnTo>
                  <a:cubicBezTo>
                    <a:pt x="6993890" y="2350135"/>
                    <a:pt x="6586601" y="2756281"/>
                    <a:pt x="6084062" y="2756281"/>
                  </a:cubicBezTo>
                  <a:lnTo>
                    <a:pt x="909828" y="2756281"/>
                  </a:lnTo>
                  <a:cubicBezTo>
                    <a:pt x="407289" y="2756281"/>
                    <a:pt x="0" y="2350135"/>
                    <a:pt x="0" y="1848993"/>
                  </a:cubicBezTo>
                  <a:close/>
                </a:path>
              </a:pathLst>
            </a:custGeom>
            <a:solidFill>
              <a:srgbClr val="D9EDF2"/>
            </a:solidFill>
          </p:spPr>
        </p:sp>
        <p:sp>
          <p:nvSpPr>
            <p:cNvPr id="29" name="Freeform 29"/>
            <p:cNvSpPr/>
            <p:nvPr/>
          </p:nvSpPr>
          <p:spPr>
            <a:xfrm>
              <a:off x="0" y="0"/>
              <a:ext cx="7006590" cy="2768981"/>
            </a:xfrm>
            <a:custGeom>
              <a:avLst/>
              <a:gdLst/>
              <a:ahLst/>
              <a:cxnLst/>
              <a:rect l="l" t="t" r="r" b="b"/>
              <a:pathLst>
                <a:path w="7006590" h="2768981">
                  <a:moveTo>
                    <a:pt x="0" y="913638"/>
                  </a:moveTo>
                  <a:cubicBezTo>
                    <a:pt x="0" y="409067"/>
                    <a:pt x="410210" y="0"/>
                    <a:pt x="916178" y="0"/>
                  </a:cubicBezTo>
                  <a:lnTo>
                    <a:pt x="6090412" y="0"/>
                  </a:lnTo>
                  <a:lnTo>
                    <a:pt x="6090412" y="6350"/>
                  </a:lnTo>
                  <a:lnTo>
                    <a:pt x="6090412" y="0"/>
                  </a:lnTo>
                  <a:cubicBezTo>
                    <a:pt x="6596380" y="0"/>
                    <a:pt x="7006590" y="409067"/>
                    <a:pt x="7006590" y="913638"/>
                  </a:cubicBezTo>
                  <a:lnTo>
                    <a:pt x="7000240" y="913638"/>
                  </a:lnTo>
                  <a:lnTo>
                    <a:pt x="7006590" y="913638"/>
                  </a:lnTo>
                  <a:lnTo>
                    <a:pt x="7006590" y="1855343"/>
                  </a:lnTo>
                  <a:lnTo>
                    <a:pt x="7000240" y="1855343"/>
                  </a:lnTo>
                  <a:lnTo>
                    <a:pt x="7006590" y="1855343"/>
                  </a:lnTo>
                  <a:cubicBezTo>
                    <a:pt x="7006590" y="2359914"/>
                    <a:pt x="6596380" y="2768981"/>
                    <a:pt x="6090412" y="2768981"/>
                  </a:cubicBezTo>
                  <a:lnTo>
                    <a:pt x="6090412" y="2762631"/>
                  </a:lnTo>
                  <a:lnTo>
                    <a:pt x="6090412" y="2768981"/>
                  </a:lnTo>
                  <a:lnTo>
                    <a:pt x="916178" y="2768981"/>
                  </a:lnTo>
                  <a:lnTo>
                    <a:pt x="916178" y="2762631"/>
                  </a:lnTo>
                  <a:lnTo>
                    <a:pt x="916178" y="2768981"/>
                  </a:lnTo>
                  <a:cubicBezTo>
                    <a:pt x="410210" y="2768981"/>
                    <a:pt x="0" y="2359914"/>
                    <a:pt x="0" y="1855343"/>
                  </a:cubicBezTo>
                  <a:lnTo>
                    <a:pt x="0" y="913638"/>
                  </a:lnTo>
                  <a:lnTo>
                    <a:pt x="6350" y="913638"/>
                  </a:lnTo>
                  <a:lnTo>
                    <a:pt x="0" y="913638"/>
                  </a:lnTo>
                  <a:moveTo>
                    <a:pt x="12700" y="913638"/>
                  </a:moveTo>
                  <a:lnTo>
                    <a:pt x="12700" y="1855343"/>
                  </a:lnTo>
                  <a:lnTo>
                    <a:pt x="6350" y="1855343"/>
                  </a:lnTo>
                  <a:lnTo>
                    <a:pt x="12700" y="1855343"/>
                  </a:lnTo>
                  <a:cubicBezTo>
                    <a:pt x="12700" y="2352929"/>
                    <a:pt x="417195" y="2756281"/>
                    <a:pt x="916178" y="2756281"/>
                  </a:cubicBezTo>
                  <a:lnTo>
                    <a:pt x="6090412" y="2756281"/>
                  </a:lnTo>
                  <a:cubicBezTo>
                    <a:pt x="6589395" y="2756281"/>
                    <a:pt x="6993890" y="2352929"/>
                    <a:pt x="6993890" y="1855343"/>
                  </a:cubicBezTo>
                  <a:lnTo>
                    <a:pt x="6993890" y="913638"/>
                  </a:lnTo>
                  <a:cubicBezTo>
                    <a:pt x="6993890" y="416052"/>
                    <a:pt x="6589395" y="12700"/>
                    <a:pt x="6090412" y="12700"/>
                  </a:cubicBezTo>
                  <a:lnTo>
                    <a:pt x="916178" y="12700"/>
                  </a:lnTo>
                  <a:lnTo>
                    <a:pt x="916178" y="6350"/>
                  </a:lnTo>
                  <a:lnTo>
                    <a:pt x="916178" y="12700"/>
                  </a:lnTo>
                  <a:cubicBezTo>
                    <a:pt x="417195" y="12700"/>
                    <a:pt x="12700" y="416052"/>
                    <a:pt x="12700" y="913638"/>
                  </a:cubicBezTo>
                  <a:close/>
                </a:path>
              </a:pathLst>
            </a:custGeom>
            <a:solidFill>
              <a:srgbClr val="BFD3D8"/>
            </a:solidFill>
          </p:spPr>
        </p:sp>
      </p:grpSp>
      <p:sp>
        <p:nvSpPr>
          <p:cNvPr id="30" name="TextBox 30"/>
          <p:cNvSpPr txBox="1"/>
          <p:nvPr/>
        </p:nvSpPr>
        <p:spPr>
          <a:xfrm>
            <a:off x="7371902" y="6257773"/>
            <a:ext cx="3544043" cy="481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37"/>
              </a:lnSpc>
            </a:pPr>
            <a:r>
              <a:rPr lang="en-US" sz="2750">
                <a:solidFill>
                  <a:srgbClr val="384653"/>
                </a:solidFill>
                <a:latin typeface="Arimo"/>
                <a:ea typeface="Arimo"/>
                <a:cs typeface="Arimo"/>
                <a:sym typeface="Arimo"/>
              </a:rPr>
              <a:t>UI Optimization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6814242" y="6832702"/>
            <a:ext cx="4659363" cy="9266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12"/>
              </a:lnSpc>
            </a:pPr>
            <a:r>
              <a:rPr lang="en-US" sz="2187">
                <a:solidFill>
                  <a:srgbClr val="384653"/>
                </a:solidFill>
                <a:latin typeface="Roboto"/>
                <a:ea typeface="Roboto"/>
                <a:cs typeface="Roboto"/>
                <a:sym typeface="Roboto"/>
              </a:rPr>
              <a:t>Ensure intuitive and seamless user experience.</a:t>
            </a:r>
          </a:p>
        </p:txBody>
      </p:sp>
      <p:grpSp>
        <p:nvGrpSpPr>
          <p:cNvPr id="32" name="Group 32"/>
          <p:cNvGrpSpPr/>
          <p:nvPr/>
        </p:nvGrpSpPr>
        <p:grpSpPr>
          <a:xfrm>
            <a:off x="12045401" y="5998073"/>
            <a:ext cx="5254971" cy="2076745"/>
            <a:chOff x="0" y="0"/>
            <a:chExt cx="7006628" cy="2768994"/>
          </a:xfrm>
        </p:grpSpPr>
        <p:sp>
          <p:nvSpPr>
            <p:cNvPr id="33" name="Freeform 33"/>
            <p:cNvSpPr/>
            <p:nvPr/>
          </p:nvSpPr>
          <p:spPr>
            <a:xfrm>
              <a:off x="6350" y="6350"/>
              <a:ext cx="6993890" cy="2756281"/>
            </a:xfrm>
            <a:custGeom>
              <a:avLst/>
              <a:gdLst/>
              <a:ahLst/>
              <a:cxnLst/>
              <a:rect l="l" t="t" r="r" b="b"/>
              <a:pathLst>
                <a:path w="6993890" h="2756281">
                  <a:moveTo>
                    <a:pt x="0" y="907288"/>
                  </a:moveTo>
                  <a:cubicBezTo>
                    <a:pt x="0" y="406273"/>
                    <a:pt x="407289" y="0"/>
                    <a:pt x="909828" y="0"/>
                  </a:cubicBezTo>
                  <a:lnTo>
                    <a:pt x="6084062" y="0"/>
                  </a:lnTo>
                  <a:cubicBezTo>
                    <a:pt x="6586601" y="0"/>
                    <a:pt x="6993890" y="406273"/>
                    <a:pt x="6993890" y="907288"/>
                  </a:cubicBezTo>
                  <a:lnTo>
                    <a:pt x="6993890" y="1848993"/>
                  </a:lnTo>
                  <a:cubicBezTo>
                    <a:pt x="6993890" y="2350135"/>
                    <a:pt x="6586601" y="2756281"/>
                    <a:pt x="6084062" y="2756281"/>
                  </a:cubicBezTo>
                  <a:lnTo>
                    <a:pt x="909828" y="2756281"/>
                  </a:lnTo>
                  <a:cubicBezTo>
                    <a:pt x="407289" y="2756281"/>
                    <a:pt x="0" y="2350135"/>
                    <a:pt x="0" y="1848993"/>
                  </a:cubicBezTo>
                  <a:close/>
                </a:path>
              </a:pathLst>
            </a:custGeom>
            <a:solidFill>
              <a:srgbClr val="D9EDF2"/>
            </a:solidFill>
          </p:spPr>
        </p:sp>
        <p:sp>
          <p:nvSpPr>
            <p:cNvPr id="34" name="Freeform 34"/>
            <p:cNvSpPr/>
            <p:nvPr/>
          </p:nvSpPr>
          <p:spPr>
            <a:xfrm>
              <a:off x="0" y="0"/>
              <a:ext cx="7006590" cy="2768981"/>
            </a:xfrm>
            <a:custGeom>
              <a:avLst/>
              <a:gdLst/>
              <a:ahLst/>
              <a:cxnLst/>
              <a:rect l="l" t="t" r="r" b="b"/>
              <a:pathLst>
                <a:path w="7006590" h="2768981">
                  <a:moveTo>
                    <a:pt x="0" y="913638"/>
                  </a:moveTo>
                  <a:cubicBezTo>
                    <a:pt x="0" y="409067"/>
                    <a:pt x="410210" y="0"/>
                    <a:pt x="916178" y="0"/>
                  </a:cubicBezTo>
                  <a:lnTo>
                    <a:pt x="6090412" y="0"/>
                  </a:lnTo>
                  <a:lnTo>
                    <a:pt x="6090412" y="6350"/>
                  </a:lnTo>
                  <a:lnTo>
                    <a:pt x="6090412" y="0"/>
                  </a:lnTo>
                  <a:cubicBezTo>
                    <a:pt x="6596380" y="0"/>
                    <a:pt x="7006590" y="409067"/>
                    <a:pt x="7006590" y="913638"/>
                  </a:cubicBezTo>
                  <a:lnTo>
                    <a:pt x="7000240" y="913638"/>
                  </a:lnTo>
                  <a:lnTo>
                    <a:pt x="7006590" y="913638"/>
                  </a:lnTo>
                  <a:lnTo>
                    <a:pt x="7006590" y="1855343"/>
                  </a:lnTo>
                  <a:lnTo>
                    <a:pt x="7000240" y="1855343"/>
                  </a:lnTo>
                  <a:lnTo>
                    <a:pt x="7006590" y="1855343"/>
                  </a:lnTo>
                  <a:cubicBezTo>
                    <a:pt x="7006590" y="2359914"/>
                    <a:pt x="6596380" y="2768981"/>
                    <a:pt x="6090412" y="2768981"/>
                  </a:cubicBezTo>
                  <a:lnTo>
                    <a:pt x="6090412" y="2762631"/>
                  </a:lnTo>
                  <a:lnTo>
                    <a:pt x="6090412" y="2768981"/>
                  </a:lnTo>
                  <a:lnTo>
                    <a:pt x="916178" y="2768981"/>
                  </a:lnTo>
                  <a:lnTo>
                    <a:pt x="916178" y="2762631"/>
                  </a:lnTo>
                  <a:lnTo>
                    <a:pt x="916178" y="2768981"/>
                  </a:lnTo>
                  <a:cubicBezTo>
                    <a:pt x="410210" y="2768981"/>
                    <a:pt x="0" y="2359914"/>
                    <a:pt x="0" y="1855343"/>
                  </a:cubicBezTo>
                  <a:lnTo>
                    <a:pt x="0" y="913638"/>
                  </a:lnTo>
                  <a:lnTo>
                    <a:pt x="6350" y="913638"/>
                  </a:lnTo>
                  <a:lnTo>
                    <a:pt x="0" y="913638"/>
                  </a:lnTo>
                  <a:moveTo>
                    <a:pt x="12700" y="913638"/>
                  </a:moveTo>
                  <a:lnTo>
                    <a:pt x="12700" y="1855343"/>
                  </a:lnTo>
                  <a:lnTo>
                    <a:pt x="6350" y="1855343"/>
                  </a:lnTo>
                  <a:lnTo>
                    <a:pt x="12700" y="1855343"/>
                  </a:lnTo>
                  <a:cubicBezTo>
                    <a:pt x="12700" y="2352929"/>
                    <a:pt x="417195" y="2756281"/>
                    <a:pt x="916178" y="2756281"/>
                  </a:cubicBezTo>
                  <a:lnTo>
                    <a:pt x="6090412" y="2756281"/>
                  </a:lnTo>
                  <a:cubicBezTo>
                    <a:pt x="6589395" y="2756281"/>
                    <a:pt x="6993890" y="2352929"/>
                    <a:pt x="6993890" y="1855343"/>
                  </a:cubicBezTo>
                  <a:lnTo>
                    <a:pt x="6993890" y="913638"/>
                  </a:lnTo>
                  <a:cubicBezTo>
                    <a:pt x="6993890" y="416052"/>
                    <a:pt x="6589395" y="12700"/>
                    <a:pt x="6090412" y="12700"/>
                  </a:cubicBezTo>
                  <a:lnTo>
                    <a:pt x="916178" y="12700"/>
                  </a:lnTo>
                  <a:lnTo>
                    <a:pt x="916178" y="6350"/>
                  </a:lnTo>
                  <a:lnTo>
                    <a:pt x="916178" y="12700"/>
                  </a:lnTo>
                  <a:cubicBezTo>
                    <a:pt x="417195" y="12700"/>
                    <a:pt x="12700" y="416052"/>
                    <a:pt x="12700" y="913638"/>
                  </a:cubicBezTo>
                  <a:close/>
                </a:path>
              </a:pathLst>
            </a:custGeom>
            <a:solidFill>
              <a:srgbClr val="BFD3D8"/>
            </a:solidFill>
          </p:spPr>
        </p:sp>
      </p:grpSp>
      <p:sp>
        <p:nvSpPr>
          <p:cNvPr id="35" name="TextBox 35"/>
          <p:cNvSpPr txBox="1"/>
          <p:nvPr/>
        </p:nvSpPr>
        <p:spPr>
          <a:xfrm>
            <a:off x="12343209" y="6257773"/>
            <a:ext cx="4659363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37"/>
              </a:lnSpc>
            </a:pPr>
            <a:r>
              <a:rPr lang="en-US" sz="2750">
                <a:solidFill>
                  <a:srgbClr val="384653"/>
                </a:solidFill>
                <a:latin typeface="Arimo"/>
                <a:ea typeface="Arimo"/>
                <a:cs typeface="Arimo"/>
                <a:sym typeface="Arimo"/>
              </a:rPr>
              <a:t>Working Prototype Deployment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2343209" y="7275614"/>
            <a:ext cx="4659363" cy="501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12"/>
              </a:lnSpc>
            </a:pPr>
            <a:r>
              <a:rPr lang="en-US" sz="2187">
                <a:solidFill>
                  <a:srgbClr val="384653"/>
                </a:solidFill>
                <a:latin typeface="Roboto"/>
                <a:ea typeface="Roboto"/>
                <a:cs typeface="Roboto"/>
                <a:sym typeface="Roboto"/>
              </a:rPr>
              <a:t>Bring SkillMatch AI to life!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238</Words>
  <Application>Microsoft Office PowerPoint</Application>
  <PresentationFormat>Custom</PresentationFormat>
  <Paragraphs>71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Arimo</vt:lpstr>
      <vt:lpstr>Calibri</vt:lpstr>
      <vt:lpstr>Roboto Bold</vt:lpstr>
      <vt:lpstr>Roboto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SkillMatch-AI.pptx</dc:title>
  <dc:creator>kandlagunta varshini</dc:creator>
  <cp:lastModifiedBy>kandlagunta varshini</cp:lastModifiedBy>
  <cp:revision>2</cp:revision>
  <dcterms:created xsi:type="dcterms:W3CDTF">2006-08-16T00:00:00Z</dcterms:created>
  <dcterms:modified xsi:type="dcterms:W3CDTF">2026-02-27T13:21:42Z</dcterms:modified>
  <dc:identifier>DAHCg_tuZTM</dc:identifier>
</cp:coreProperties>
</file>